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notesMasterIdLst>
    <p:notesMasterId r:id="rId21"/>
  </p:notesMasterIdLst>
  <p:handoutMasterIdLst>
    <p:handoutMasterId r:id="rId22"/>
  </p:handoutMasterIdLst>
  <p:sldIdLst>
    <p:sldId id="265" r:id="rId2"/>
    <p:sldId id="266" r:id="rId3"/>
    <p:sldId id="256" r:id="rId4"/>
    <p:sldId id="257" r:id="rId5"/>
    <p:sldId id="267" r:id="rId6"/>
    <p:sldId id="258" r:id="rId7"/>
    <p:sldId id="269" r:id="rId8"/>
    <p:sldId id="268" r:id="rId9"/>
    <p:sldId id="270" r:id="rId10"/>
    <p:sldId id="271" r:id="rId11"/>
    <p:sldId id="272" r:id="rId12"/>
    <p:sldId id="273" r:id="rId13"/>
    <p:sldId id="274" r:id="rId14"/>
    <p:sldId id="260" r:id="rId15"/>
    <p:sldId id="264" r:id="rId16"/>
    <p:sldId id="263" r:id="rId17"/>
    <p:sldId id="261" r:id="rId18"/>
    <p:sldId id="259" r:id="rId19"/>
    <p:sldId id="262" r:id="rId2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353" autoAdjust="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FDC4832E-E288-23F5-C4B5-C334E3BB817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134B099A-4BCA-723D-EEBA-1B608AC908D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A7C98D9-0C56-4138-B075-2A7691468C66}" type="datetimeFigureOut">
              <a:rPr lang="it-IT" smtClean="0"/>
              <a:t>06/01/2023</a:t>
            </a:fld>
            <a:endParaRPr lang="it-IT"/>
          </a:p>
        </p:txBody>
      </p:sp>
      <p:sp>
        <p:nvSpPr>
          <p:cNvPr id="4" name="Segnaposto piè di pagina 3">
            <a:extLst>
              <a:ext uri="{FF2B5EF4-FFF2-40B4-BE49-F238E27FC236}">
                <a16:creationId xmlns:a16="http://schemas.microsoft.com/office/drawing/2014/main" id="{E10BE9A1-CE27-098D-534F-C65FE656A13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905AA2D4-3D94-432C-614F-C6BE67C29D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E665924-CA9D-4DED-8CB3-B970A430AB51}" type="slidenum">
              <a:rPr lang="it-IT" smtClean="0"/>
              <a:t>‹N›</a:t>
            </a:fld>
            <a:endParaRPr lang="it-IT"/>
          </a:p>
        </p:txBody>
      </p:sp>
    </p:spTree>
    <p:extLst>
      <p:ext uri="{BB962C8B-B14F-4D97-AF65-F5344CB8AC3E}">
        <p14:creationId xmlns:p14="http://schemas.microsoft.com/office/powerpoint/2010/main" val="5903626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E45C3F-DC03-4014-B798-35745196F815}" type="datetimeFigureOut">
              <a:rPr lang="it-IT" smtClean="0"/>
              <a:t>06/01/2023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A8AE5B-5D81-4EA0-A023-C6B8D8B1E780}" type="slidenum">
              <a:rPr lang="it-IT" smtClean="0"/>
              <a:t>‹N›</a:t>
            </a:fld>
            <a:endParaRPr lang="it-IT"/>
          </a:p>
        </p:txBody>
      </p:sp>
    </p:spTree>
    <p:extLst>
      <p:ext uri="{BB962C8B-B14F-4D97-AF65-F5344CB8AC3E}">
        <p14:creationId xmlns:p14="http://schemas.microsoft.com/office/powerpoint/2010/main" val="1211546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en-US" sz="1200">
                <a:latin typeface="CMU Concrete" panose="02000603000000000000" pitchFamily="2" charset="0"/>
                <a:ea typeface="CMU Concrete" panose="02000603000000000000" pitchFamily="2" charset="0"/>
                <a:cs typeface="CMU Concrete" panose="02000603000000000000" pitchFamily="2" charset="0"/>
              </a:rPr>
              <a:t>A food classification problem in Deep Learning is a type of problem where the </a:t>
            </a:r>
            <a:r>
              <a:rPr lang="en-US" sz="1200" b="1">
                <a:latin typeface="CMU Concrete" panose="02000603000000000000" pitchFamily="2" charset="0"/>
                <a:ea typeface="CMU Concrete" panose="02000603000000000000" pitchFamily="2" charset="0"/>
                <a:cs typeface="CMU Concrete" panose="02000603000000000000" pitchFamily="2" charset="0"/>
              </a:rPr>
              <a:t>goal </a:t>
            </a:r>
            <a:r>
              <a:rPr lang="en-US" sz="1200">
                <a:latin typeface="CMU Concrete" panose="02000603000000000000" pitchFamily="2" charset="0"/>
                <a:ea typeface="CMU Concrete" panose="02000603000000000000" pitchFamily="2" charset="0"/>
                <a:cs typeface="CMU Concrete" panose="02000603000000000000" pitchFamily="2" charset="0"/>
              </a:rPr>
              <a:t>is to accurately classify food items into predefined categories. This might involve categorizing different types of fruits, vegetables, meats, or other types of food into specific classes.</a:t>
            </a:r>
          </a:p>
          <a:p>
            <a:pPr algn="l"/>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r>
              <a:rPr lang="en-US" sz="1200">
                <a:latin typeface="CMU Concrete" panose="02000603000000000000" pitchFamily="2" charset="0"/>
                <a:ea typeface="CMU Concrete" panose="02000603000000000000" pitchFamily="2" charset="0"/>
                <a:cs typeface="CMU Concrete" panose="02000603000000000000" pitchFamily="2" charset="0"/>
              </a:rPr>
              <a:t>To solve it, you would typically start by collecting a large dataset of images or other types of data that represent different types of food. In this specific project it will be used the </a:t>
            </a:r>
            <a:r>
              <a:rPr lang="en-US" sz="1200" i="1">
                <a:latin typeface="CMU Concrete" panose="02000603000000000000" pitchFamily="2" charset="0"/>
                <a:ea typeface="CMU Concrete" panose="02000603000000000000" pitchFamily="2" charset="0"/>
                <a:cs typeface="CMU Concrete" panose="02000603000000000000" pitchFamily="2" charset="0"/>
              </a:rPr>
              <a:t>Example Food Images </a:t>
            </a:r>
            <a:r>
              <a:rPr lang="en-US" sz="1200">
                <a:latin typeface="CMU Concrete" panose="02000603000000000000" pitchFamily="2" charset="0"/>
                <a:ea typeface="CMU Concrete" panose="02000603000000000000" pitchFamily="2" charset="0"/>
                <a:cs typeface="CMU Concrete" panose="02000603000000000000" pitchFamily="2" charset="0"/>
              </a:rPr>
              <a:t>data set that contains </a:t>
            </a:r>
            <a:r>
              <a:rPr lang="en-US" sz="1200" b="1">
                <a:latin typeface="CMU Concrete" panose="02000603000000000000" pitchFamily="2" charset="0"/>
                <a:ea typeface="CMU Concrete" panose="02000603000000000000" pitchFamily="2" charset="0"/>
                <a:cs typeface="CMU Concrete" panose="02000603000000000000" pitchFamily="2" charset="0"/>
              </a:rPr>
              <a:t>978</a:t>
            </a:r>
            <a:r>
              <a:rPr lang="en-US" sz="1200">
                <a:latin typeface="CMU Concrete" panose="02000603000000000000" pitchFamily="2" charset="0"/>
                <a:ea typeface="CMU Concrete" panose="02000603000000000000" pitchFamily="2" charset="0"/>
                <a:cs typeface="CMU Concrete" panose="02000603000000000000" pitchFamily="2" charset="0"/>
              </a:rPr>
              <a:t> photographs of food in </a:t>
            </a:r>
            <a:r>
              <a:rPr lang="en-US" sz="1200" b="1">
                <a:latin typeface="CMU Concrete" panose="02000603000000000000" pitchFamily="2" charset="0"/>
                <a:ea typeface="CMU Concrete" panose="02000603000000000000" pitchFamily="2" charset="0"/>
                <a:cs typeface="CMU Concrete" panose="02000603000000000000" pitchFamily="2" charset="0"/>
              </a:rPr>
              <a:t>nine classes.</a:t>
            </a:r>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r>
              <a:rPr lang="en-US" sz="1200">
                <a:latin typeface="CMU Concrete" panose="02000603000000000000" pitchFamily="2" charset="0"/>
                <a:ea typeface="CMU Concrete" panose="02000603000000000000" pitchFamily="2" charset="0"/>
                <a:cs typeface="CMU Concrete" panose="02000603000000000000" pitchFamily="2" charset="0"/>
              </a:rPr>
              <a:t>The literature suggests to use a Convolutional Neural Network (CNN) Deep Learning architecture in order to recognize and classify different types of food based on the input data, because </a:t>
            </a:r>
            <a:r>
              <a:rPr lang="en-US" b="0" i="0">
                <a:solidFill>
                  <a:srgbClr val="D1D5DB"/>
                </a:solidFill>
                <a:effectLst/>
                <a:latin typeface="Söhne"/>
              </a:rPr>
              <a:t>they are particularly well-suited for image classification tasks. This is because CNNs are designed to automatically learn features from images and identify patterns and characteristics that are relevant for classification.</a:t>
            </a:r>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r>
              <a:rPr lang="en-US" sz="1200">
                <a:latin typeface="CMU Concrete" panose="02000603000000000000" pitchFamily="2" charset="0"/>
                <a:ea typeface="CMU Concrete" panose="02000603000000000000" pitchFamily="2" charset="0"/>
                <a:cs typeface="CMU Concrete" panose="02000603000000000000" pitchFamily="2" charset="0"/>
              </a:rPr>
              <a:t>Once the model has been trained, it can then be use it to classify new images or other types of data and predict which class each food item belongs to. </a:t>
            </a:r>
          </a:p>
          <a:p>
            <a:pPr algn="l"/>
            <a:r>
              <a:rPr lang="en-US" sz="1200">
                <a:latin typeface="CMU Concrete" panose="02000603000000000000" pitchFamily="2" charset="0"/>
                <a:ea typeface="CMU Concrete" panose="02000603000000000000" pitchFamily="2" charset="0"/>
                <a:cs typeface="CMU Concrete" panose="02000603000000000000" pitchFamily="2" charset="0"/>
              </a:rPr>
              <a:t>This output can be useful in a variety of applications, such as creating a food recognition app that helps people identify different types of food, or developing a system that can automatically sort and organize food items in a warehouse or grocery store.</a:t>
            </a:r>
          </a:p>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6</a:t>
            </a:fld>
            <a:endParaRPr lang="it-IT"/>
          </a:p>
        </p:txBody>
      </p:sp>
    </p:spTree>
    <p:extLst>
      <p:ext uri="{BB962C8B-B14F-4D97-AF65-F5344CB8AC3E}">
        <p14:creationId xmlns:p14="http://schemas.microsoft.com/office/powerpoint/2010/main" val="1287562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7</a:t>
            </a:fld>
            <a:endParaRPr lang="it-IT"/>
          </a:p>
        </p:txBody>
      </p:sp>
    </p:spTree>
    <p:extLst>
      <p:ext uri="{BB962C8B-B14F-4D97-AF65-F5344CB8AC3E}">
        <p14:creationId xmlns:p14="http://schemas.microsoft.com/office/powerpoint/2010/main" val="2513338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8</a:t>
            </a:fld>
            <a:endParaRPr lang="it-IT"/>
          </a:p>
        </p:txBody>
      </p:sp>
    </p:spTree>
    <p:extLst>
      <p:ext uri="{BB962C8B-B14F-4D97-AF65-F5344CB8AC3E}">
        <p14:creationId xmlns:p14="http://schemas.microsoft.com/office/powerpoint/2010/main" val="1614820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9</a:t>
            </a:fld>
            <a:endParaRPr lang="it-IT"/>
          </a:p>
        </p:txBody>
      </p:sp>
    </p:spTree>
    <p:extLst>
      <p:ext uri="{BB962C8B-B14F-4D97-AF65-F5344CB8AC3E}">
        <p14:creationId xmlns:p14="http://schemas.microsoft.com/office/powerpoint/2010/main" val="76730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10</a:t>
            </a:fld>
            <a:endParaRPr lang="it-IT"/>
          </a:p>
        </p:txBody>
      </p:sp>
    </p:spTree>
    <p:extLst>
      <p:ext uri="{BB962C8B-B14F-4D97-AF65-F5344CB8AC3E}">
        <p14:creationId xmlns:p14="http://schemas.microsoft.com/office/powerpoint/2010/main" val="496514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11</a:t>
            </a:fld>
            <a:endParaRPr lang="it-IT"/>
          </a:p>
        </p:txBody>
      </p:sp>
    </p:spTree>
    <p:extLst>
      <p:ext uri="{BB962C8B-B14F-4D97-AF65-F5344CB8AC3E}">
        <p14:creationId xmlns:p14="http://schemas.microsoft.com/office/powerpoint/2010/main" val="1726264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12</a:t>
            </a:fld>
            <a:endParaRPr lang="it-IT"/>
          </a:p>
        </p:txBody>
      </p:sp>
    </p:spTree>
    <p:extLst>
      <p:ext uri="{BB962C8B-B14F-4D97-AF65-F5344CB8AC3E}">
        <p14:creationId xmlns:p14="http://schemas.microsoft.com/office/powerpoint/2010/main" val="3368213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13</a:t>
            </a:fld>
            <a:endParaRPr lang="it-IT"/>
          </a:p>
        </p:txBody>
      </p:sp>
    </p:spTree>
    <p:extLst>
      <p:ext uri="{BB962C8B-B14F-4D97-AF65-F5344CB8AC3E}">
        <p14:creationId xmlns:p14="http://schemas.microsoft.com/office/powerpoint/2010/main" val="3959985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91F9259A-1FE3-4FF9-8A07-BDD8177164ED}" type="datetime4">
              <a:rPr lang="en-US" smtClean="0"/>
              <a:t>January 6, 2023</a:t>
            </a:fld>
            <a:endParaRPr lang="en-US"/>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‹N›</a:t>
            </a:fld>
            <a:endParaRPr lang="en-US"/>
          </a:p>
        </p:txBody>
      </p:sp>
    </p:spTree>
    <p:extLst>
      <p:ext uri="{BB962C8B-B14F-4D97-AF65-F5344CB8AC3E}">
        <p14:creationId xmlns:p14="http://schemas.microsoft.com/office/powerpoint/2010/main" val="907560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F0171A2-02C1-4543-8B6B-FCF7E69712DF}"/>
              </a:ext>
            </a:extLst>
          </p:cNvPr>
          <p:cNvSpPr>
            <a:spLocks noGrp="1"/>
          </p:cNvSpPr>
          <p:nvPr>
            <p:ph type="body" orient="vert" idx="1"/>
          </p:nvPr>
        </p:nvSpPr>
        <p:spPr>
          <a:xfrm>
            <a:off x="1050879" y="1825625"/>
            <a:ext cx="9810604" cy="451669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F95027C-A386-44E4-AFE1-33AFFDA3AD8F}"/>
              </a:ext>
            </a:extLst>
          </p:cNvPr>
          <p:cNvSpPr>
            <a:spLocks noGrp="1"/>
          </p:cNvSpPr>
          <p:nvPr>
            <p:ph type="dt" sz="half" idx="10"/>
          </p:nvPr>
        </p:nvSpPr>
        <p:spPr/>
        <p:txBody>
          <a:bodyPr/>
          <a:lstStyle/>
          <a:p>
            <a:fld id="{E5CC3C8F-D4A7-4EAD-92AD-82C91CB8BB85}" type="datetime4">
              <a:rPr lang="en-US" smtClean="0"/>
              <a:t>January 6, 2023</a:t>
            </a:fld>
            <a:endParaRPr lang="en-US"/>
          </a:p>
        </p:txBody>
      </p:sp>
      <p:sp>
        <p:nvSpPr>
          <p:cNvPr id="5" name="Footer Placeholder 4">
            <a:extLst>
              <a:ext uri="{FF2B5EF4-FFF2-40B4-BE49-F238E27FC236}">
                <a16:creationId xmlns:a16="http://schemas.microsoft.com/office/drawing/2014/main" id="{FB1BF710-0558-4457-825D-48713CAED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7F93D-5DC3-4C36-AEB0-79CDB15C316A}"/>
              </a:ext>
            </a:extLst>
          </p:cNvPr>
          <p:cNvSpPr>
            <a:spLocks noGrp="1"/>
          </p:cNvSpPr>
          <p:nvPr>
            <p:ph type="sldNum" sz="quarter" idx="12"/>
          </p:nvPr>
        </p:nvSpPr>
        <p:spPr/>
        <p:txBody>
          <a:bodyPr/>
          <a:lstStyle/>
          <a:p>
            <a:fld id="{9D4AEF59-F28E-467C-9EA3-92D1CFAD475A}" type="slidenum">
              <a:rPr lang="en-US" smtClean="0"/>
              <a:t>‹N›</a:t>
            </a:fld>
            <a:endParaRPr lang="en-US"/>
          </a:p>
        </p:txBody>
      </p:sp>
      <p:sp>
        <p:nvSpPr>
          <p:cNvPr id="7" name="Title 6">
            <a:extLst>
              <a:ext uri="{FF2B5EF4-FFF2-40B4-BE49-F238E27FC236}">
                <a16:creationId xmlns:a16="http://schemas.microsoft.com/office/drawing/2014/main" id="{87CFC0C8-11FE-4003-B2D6-B7B8E27905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3831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B41C5-3638-439D-BA61-4DAA142226E8}"/>
              </a:ext>
            </a:extLst>
          </p:cNvPr>
          <p:cNvSpPr>
            <a:spLocks noGrp="1"/>
          </p:cNvSpPr>
          <p:nvPr>
            <p:ph type="title" orient="vert"/>
          </p:nvPr>
        </p:nvSpPr>
        <p:spPr>
          <a:xfrm>
            <a:off x="8724901" y="464025"/>
            <a:ext cx="2161540" cy="580029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99B91A0-A376-483C-926E-189F376E5520}"/>
              </a:ext>
            </a:extLst>
          </p:cNvPr>
          <p:cNvSpPr>
            <a:spLocks noGrp="1"/>
          </p:cNvSpPr>
          <p:nvPr>
            <p:ph type="body" orient="vert" idx="1"/>
          </p:nvPr>
        </p:nvSpPr>
        <p:spPr>
          <a:xfrm>
            <a:off x="838200" y="464023"/>
            <a:ext cx="7886700" cy="58002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A14134E-B7D5-4664-BB2E-6A98ED630A9F}"/>
              </a:ext>
            </a:extLst>
          </p:cNvPr>
          <p:cNvSpPr>
            <a:spLocks noGrp="1"/>
          </p:cNvSpPr>
          <p:nvPr>
            <p:ph type="dt" sz="half" idx="10"/>
          </p:nvPr>
        </p:nvSpPr>
        <p:spPr/>
        <p:txBody>
          <a:bodyPr/>
          <a:lstStyle/>
          <a:p>
            <a:fld id="{BC011D41-E33C-4BC7-8272-37E8417FD097}" type="datetime4">
              <a:rPr lang="en-US" smtClean="0"/>
              <a:t>January 6, 2023</a:t>
            </a:fld>
            <a:endParaRPr lang="en-US"/>
          </a:p>
        </p:txBody>
      </p:sp>
      <p:sp>
        <p:nvSpPr>
          <p:cNvPr id="5" name="Footer Placeholder 4">
            <a:extLst>
              <a:ext uri="{FF2B5EF4-FFF2-40B4-BE49-F238E27FC236}">
                <a16:creationId xmlns:a16="http://schemas.microsoft.com/office/drawing/2014/main" id="{92A54E2A-B1CE-4F2E-9D9A-D47E514D5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7C304-46A8-4179-87A2-B8CC10BAAFAE}"/>
              </a:ext>
            </a:extLst>
          </p:cNvPr>
          <p:cNvSpPr>
            <a:spLocks noGrp="1"/>
          </p:cNvSpPr>
          <p:nvPr>
            <p:ph type="sldNum" sz="quarter" idx="12"/>
          </p:nvPr>
        </p:nvSpPr>
        <p:spPr/>
        <p:txBody>
          <a:bodyPr/>
          <a:lstStyle/>
          <a:p>
            <a:fld id="{9D4AEF59-F28E-467C-9EA3-92D1CFAD475A}" type="slidenum">
              <a:rPr lang="en-US" smtClean="0"/>
              <a:t>‹N›</a:t>
            </a:fld>
            <a:endParaRPr lang="en-US"/>
          </a:p>
        </p:txBody>
      </p:sp>
    </p:spTree>
    <p:extLst>
      <p:ext uri="{BB962C8B-B14F-4D97-AF65-F5344CB8AC3E}">
        <p14:creationId xmlns:p14="http://schemas.microsoft.com/office/powerpoint/2010/main" val="722960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6A2DA5B-9862-4A23-8FEC-5C1ABC2EEF1B}"/>
              </a:ext>
            </a:extLst>
          </p:cNvPr>
          <p:cNvSpPr>
            <a:spLocks noGrp="1"/>
          </p:cNvSpPr>
          <p:nvPr>
            <p:ph type="dt" sz="half" idx="10"/>
          </p:nvPr>
        </p:nvSpPr>
        <p:spPr>
          <a:xfrm rot="5400000">
            <a:off x="10506456" y="5074920"/>
            <a:ext cx="2647667" cy="365125"/>
          </a:xfrm>
        </p:spPr>
        <p:txBody>
          <a:bodyPr/>
          <a:lstStyle/>
          <a:p>
            <a:fld id="{5D340FED-6E95-4177-A7EF-CD303B9E611D}" type="datetime4">
              <a:rPr lang="en-US" smtClean="0"/>
              <a:t>January 6, 2023</a:t>
            </a:fld>
            <a:endParaRPr lang="en-US"/>
          </a:p>
        </p:txBody>
      </p:sp>
      <p:sp>
        <p:nvSpPr>
          <p:cNvPr id="5" name="Footer Placeholder 4">
            <a:extLst>
              <a:ext uri="{FF2B5EF4-FFF2-40B4-BE49-F238E27FC236}">
                <a16:creationId xmlns:a16="http://schemas.microsoft.com/office/drawing/2014/main" id="{C63D9A4B-0DA7-46BB-9DCE-3F26075C44C6}"/>
              </a:ext>
            </a:extLst>
          </p:cNvPr>
          <p:cNvSpPr>
            <a:spLocks noGrp="1"/>
          </p:cNvSpPr>
          <p:nvPr>
            <p:ph type="ftr" sz="quarter" idx="11"/>
          </p:nvPr>
        </p:nvSpPr>
        <p:spPr>
          <a:xfrm rot="5400000">
            <a:off x="10451592" y="1408176"/>
            <a:ext cx="2770499" cy="365125"/>
          </a:xfrm>
        </p:spPr>
        <p:txBody>
          <a:bodyPr/>
          <a:lstStyle/>
          <a:p>
            <a:endParaRPr lang="en-US" dirty="0"/>
          </a:p>
        </p:txBody>
      </p:sp>
      <p:sp>
        <p:nvSpPr>
          <p:cNvPr id="6" name="Slide Number Placeholder 5">
            <a:extLst>
              <a:ext uri="{FF2B5EF4-FFF2-40B4-BE49-F238E27FC236}">
                <a16:creationId xmlns:a16="http://schemas.microsoft.com/office/drawing/2014/main" id="{EE6A7C47-81AC-431C-A7C3-2BC71AD14417}"/>
              </a:ext>
            </a:extLst>
          </p:cNvPr>
          <p:cNvSpPr>
            <a:spLocks noGrp="1"/>
          </p:cNvSpPr>
          <p:nvPr>
            <p:ph type="sldNum" sz="quarter" idx="12"/>
          </p:nvPr>
        </p:nvSpPr>
        <p:spPr>
          <a:xfrm>
            <a:off x="11558016" y="3136392"/>
            <a:ext cx="545911" cy="580029"/>
          </a:xfrm>
        </p:spPr>
        <p:txBody>
          <a:bodyPr/>
          <a:lstStyle/>
          <a:p>
            <a:fld id="{9D4AEF59-F28E-467C-9EA3-92D1CFAD475A}" type="slidenum">
              <a:rPr lang="en-US" smtClean="0"/>
              <a:t>‹N›</a:t>
            </a:fld>
            <a:endParaRPr lang="en-US"/>
          </a:p>
        </p:txBody>
      </p:sp>
    </p:spTree>
    <p:extLst>
      <p:ext uri="{BB962C8B-B14F-4D97-AF65-F5344CB8AC3E}">
        <p14:creationId xmlns:p14="http://schemas.microsoft.com/office/powerpoint/2010/main" val="552825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2E47-4DC7-46C4-9407-FA4CF7E0AAE3}"/>
              </a:ext>
            </a:extLst>
          </p:cNvPr>
          <p:cNvSpPr>
            <a:spLocks noGrp="1"/>
          </p:cNvSpPr>
          <p:nvPr>
            <p:ph type="title"/>
          </p:nvPr>
        </p:nvSpPr>
        <p:spPr>
          <a:xfrm>
            <a:off x="1052513" y="1709738"/>
            <a:ext cx="9087774" cy="3438524"/>
          </a:xfrm>
        </p:spPr>
        <p:txBody>
          <a:bodyPr anchor="b">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BF7B502-122E-4177-A408-FC436A254215}"/>
              </a:ext>
            </a:extLst>
          </p:cNvPr>
          <p:cNvSpPr>
            <a:spLocks noGrp="1"/>
          </p:cNvSpPr>
          <p:nvPr>
            <p:ph type="body" idx="1"/>
          </p:nvPr>
        </p:nvSpPr>
        <p:spPr>
          <a:xfrm>
            <a:off x="1052513" y="5148262"/>
            <a:ext cx="8844522" cy="113823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29696-2AEF-4765-B33E-7DA328E464FF}"/>
              </a:ext>
            </a:extLst>
          </p:cNvPr>
          <p:cNvSpPr>
            <a:spLocks noGrp="1"/>
          </p:cNvSpPr>
          <p:nvPr>
            <p:ph type="dt" sz="half" idx="10"/>
          </p:nvPr>
        </p:nvSpPr>
        <p:spPr/>
        <p:txBody>
          <a:bodyPr/>
          <a:lstStyle/>
          <a:p>
            <a:fld id="{477962CB-39AD-45A9-800F-54DAB53D6021}" type="datetime4">
              <a:rPr lang="en-US" smtClean="0"/>
              <a:t>January 6, 2023</a:t>
            </a:fld>
            <a:endParaRPr lang="en-US"/>
          </a:p>
        </p:txBody>
      </p:sp>
      <p:sp>
        <p:nvSpPr>
          <p:cNvPr id="5" name="Footer Placeholder 4">
            <a:extLst>
              <a:ext uri="{FF2B5EF4-FFF2-40B4-BE49-F238E27FC236}">
                <a16:creationId xmlns:a16="http://schemas.microsoft.com/office/drawing/2014/main" id="{4729B2E4-2F1C-4FEE-AAB2-4FCC3EEFD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7D4B8-E107-480A-AA17-261CA49BBB5D}"/>
              </a:ext>
            </a:extLst>
          </p:cNvPr>
          <p:cNvSpPr>
            <a:spLocks noGrp="1"/>
          </p:cNvSpPr>
          <p:nvPr>
            <p:ph type="sldNum" sz="quarter" idx="12"/>
          </p:nvPr>
        </p:nvSpPr>
        <p:spPr/>
        <p:txBody>
          <a:bodyPr/>
          <a:lstStyle/>
          <a:p>
            <a:fld id="{9D4AEF59-F28E-467C-9EA3-92D1CFAD475A}" type="slidenum">
              <a:rPr lang="en-US" smtClean="0"/>
              <a:t>‹N›</a:t>
            </a:fld>
            <a:endParaRPr lang="en-US"/>
          </a:p>
        </p:txBody>
      </p:sp>
    </p:spTree>
    <p:extLst>
      <p:ext uri="{BB962C8B-B14F-4D97-AF65-F5344CB8AC3E}">
        <p14:creationId xmlns:p14="http://schemas.microsoft.com/office/powerpoint/2010/main" val="2849988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fld id="{2DEDF93D-55AB-4606-B9D7-742F1FC51983}" type="datetime4">
              <a:rPr lang="en-US" smtClean="0"/>
              <a:t>January 6, 2023</a:t>
            </a:fld>
            <a:endParaRPr lang="en-US" dirty="0"/>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‹N›</a:t>
            </a:fld>
            <a:endParaRPr lang="en-US" dirty="0"/>
          </a:p>
        </p:txBody>
      </p:sp>
    </p:spTree>
    <p:extLst>
      <p:ext uri="{BB962C8B-B14F-4D97-AF65-F5344CB8AC3E}">
        <p14:creationId xmlns:p14="http://schemas.microsoft.com/office/powerpoint/2010/main" val="112808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1BEC6ACF-080E-4B7C-B0C0-77E90C16E9F6}"/>
              </a:ext>
            </a:extLst>
          </p:cNvPr>
          <p:cNvSpPr>
            <a:spLocks noGrp="1"/>
          </p:cNvSpPr>
          <p:nvPr>
            <p:ph type="dt" sz="half" idx="10"/>
          </p:nvPr>
        </p:nvSpPr>
        <p:spPr/>
        <p:txBody>
          <a:bodyPr/>
          <a:lstStyle/>
          <a:p>
            <a:fld id="{DDF2841D-FB5C-47AB-B2FF-32E855C1EA71}" type="datetime4">
              <a:rPr lang="en-US" smtClean="0"/>
              <a:t>January 6, 2023</a:t>
            </a:fld>
            <a:endParaRPr lang="en-US"/>
          </a:p>
        </p:txBody>
      </p:sp>
      <p:sp>
        <p:nvSpPr>
          <p:cNvPr id="8" name="Footer Placeholder 7">
            <a:extLst>
              <a:ext uri="{FF2B5EF4-FFF2-40B4-BE49-F238E27FC236}">
                <a16:creationId xmlns:a16="http://schemas.microsoft.com/office/drawing/2014/main" id="{39A68C0B-BC90-4ADA-B6E6-2B30BFF9E7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CE559-C82B-4E27-965B-4AC3C66FC8F8}"/>
              </a:ext>
            </a:extLst>
          </p:cNvPr>
          <p:cNvSpPr>
            <a:spLocks noGrp="1"/>
          </p:cNvSpPr>
          <p:nvPr>
            <p:ph type="sldNum" sz="quarter" idx="12"/>
          </p:nvPr>
        </p:nvSpPr>
        <p:spPr/>
        <p:txBody>
          <a:bodyPr/>
          <a:lstStyle/>
          <a:p>
            <a:fld id="{9D4AEF59-F28E-467C-9EA3-92D1CFAD475A}" type="slidenum">
              <a:rPr lang="en-US" smtClean="0"/>
              <a:t>‹N›</a:t>
            </a:fld>
            <a:endParaRPr lang="en-US"/>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907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DE7304-D393-47F0-ACCC-1F72EFCCE7CA}"/>
              </a:ext>
            </a:extLst>
          </p:cNvPr>
          <p:cNvSpPr>
            <a:spLocks noGrp="1"/>
          </p:cNvSpPr>
          <p:nvPr>
            <p:ph type="dt" sz="half" idx="10"/>
          </p:nvPr>
        </p:nvSpPr>
        <p:spPr/>
        <p:txBody>
          <a:bodyPr/>
          <a:lstStyle/>
          <a:p>
            <a:fld id="{118537E9-D174-424D-BEE8-AFC4CA5F9F97}" type="datetime4">
              <a:rPr lang="en-US" smtClean="0"/>
              <a:t>January 6, 2023</a:t>
            </a:fld>
            <a:endParaRPr lang="en-US"/>
          </a:p>
        </p:txBody>
      </p:sp>
      <p:sp>
        <p:nvSpPr>
          <p:cNvPr id="4" name="Footer Placeholder 3">
            <a:extLst>
              <a:ext uri="{FF2B5EF4-FFF2-40B4-BE49-F238E27FC236}">
                <a16:creationId xmlns:a16="http://schemas.microsoft.com/office/drawing/2014/main" id="{B68451FF-032D-4787-BA4B-5EB415494A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7511D-7256-4A08-BF62-3B3F821A6F02}"/>
              </a:ext>
            </a:extLst>
          </p:cNvPr>
          <p:cNvSpPr>
            <a:spLocks noGrp="1"/>
          </p:cNvSpPr>
          <p:nvPr>
            <p:ph type="sldNum" sz="quarter" idx="12"/>
          </p:nvPr>
        </p:nvSpPr>
        <p:spPr/>
        <p:txBody>
          <a:bodyPr/>
          <a:lstStyle/>
          <a:p>
            <a:fld id="{9D4AEF59-F28E-467C-9EA3-92D1CFAD475A}" type="slidenum">
              <a:rPr lang="en-US" smtClean="0"/>
              <a:t>‹N›</a:t>
            </a:fld>
            <a:endParaRPr lang="en-US"/>
          </a:p>
        </p:txBody>
      </p:sp>
      <p:sp>
        <p:nvSpPr>
          <p:cNvPr id="6" name="Title 5">
            <a:extLst>
              <a:ext uri="{FF2B5EF4-FFF2-40B4-BE49-F238E27FC236}">
                <a16:creationId xmlns:a16="http://schemas.microsoft.com/office/drawing/2014/main" id="{03FCDA27-1C47-4EA1-A160-EC91FD88BC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4864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E8ADA-7BF8-433A-8770-61C690F37DCB}"/>
              </a:ext>
            </a:extLst>
          </p:cNvPr>
          <p:cNvSpPr>
            <a:spLocks noGrp="1"/>
          </p:cNvSpPr>
          <p:nvPr>
            <p:ph type="dt" sz="half" idx="10"/>
          </p:nvPr>
        </p:nvSpPr>
        <p:spPr/>
        <p:txBody>
          <a:bodyPr/>
          <a:lstStyle/>
          <a:p>
            <a:fld id="{1C7A44C0-F7AC-49C2-8289-1E7A86D9FB50}" type="datetime4">
              <a:rPr lang="en-US" smtClean="0"/>
              <a:t>January 6, 2023</a:t>
            </a:fld>
            <a:endParaRPr lang="en-US"/>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63764B-CF91-4C81-B4C3-5B5E5A973610}"/>
              </a:ext>
            </a:extLst>
          </p:cNvPr>
          <p:cNvSpPr>
            <a:spLocks noGrp="1"/>
          </p:cNvSpPr>
          <p:nvPr>
            <p:ph type="sldNum" sz="quarter" idx="12"/>
          </p:nvPr>
        </p:nvSpPr>
        <p:spPr/>
        <p:txBody>
          <a:bodyPr/>
          <a:lstStyle/>
          <a:p>
            <a:fld id="{9D4AEF59-F28E-467C-9EA3-92D1CFAD475A}" type="slidenum">
              <a:rPr lang="en-US" smtClean="0"/>
              <a:t>‹N›</a:t>
            </a:fld>
            <a:endParaRPr lang="en-US"/>
          </a:p>
        </p:txBody>
      </p:sp>
    </p:spTree>
    <p:extLst>
      <p:ext uri="{BB962C8B-B14F-4D97-AF65-F5344CB8AC3E}">
        <p14:creationId xmlns:p14="http://schemas.microsoft.com/office/powerpoint/2010/main" val="1180507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1063633" y="457200"/>
            <a:ext cx="4170355" cy="1917509"/>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D6CC3-66DD-4D9A-A9C7-F588BA88C992}"/>
              </a:ext>
            </a:extLst>
          </p:cNvPr>
          <p:cNvSpPr>
            <a:spLocks noGrp="1"/>
          </p:cNvSpPr>
          <p:nvPr>
            <p:ph type="dt" sz="half" idx="10"/>
          </p:nvPr>
        </p:nvSpPr>
        <p:spPr/>
        <p:txBody>
          <a:bodyPr/>
          <a:lstStyle/>
          <a:p>
            <a:fld id="{73BB84BC-6E78-40D1-8831-40AB1F596614}" type="datetime4">
              <a:rPr lang="en-US" smtClean="0"/>
              <a:t>January 6, 2023</a:t>
            </a:fld>
            <a:endParaRPr lang="en-US"/>
          </a:p>
        </p:txBody>
      </p:sp>
      <p:sp>
        <p:nvSpPr>
          <p:cNvPr id="6" name="Footer Placeholder 5">
            <a:extLst>
              <a:ext uri="{FF2B5EF4-FFF2-40B4-BE49-F238E27FC236}">
                <a16:creationId xmlns:a16="http://schemas.microsoft.com/office/drawing/2014/main" id="{31359FC8-04EF-4F7D-8E43-4EE0E95DA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1C964-4227-4DEE-87A1-026162DDF664}"/>
              </a:ext>
            </a:extLst>
          </p:cNvPr>
          <p:cNvSpPr>
            <a:spLocks noGrp="1"/>
          </p:cNvSpPr>
          <p:nvPr>
            <p:ph type="sldNum" sz="quarter" idx="12"/>
          </p:nvPr>
        </p:nvSpPr>
        <p:spPr/>
        <p:txBody>
          <a:bodyPr/>
          <a:lstStyle/>
          <a:p>
            <a:fld id="{9D4AEF59-F28E-467C-9EA3-92D1CFAD475A}" type="slidenum">
              <a:rPr lang="en-US" smtClean="0"/>
              <a:t>‹N›</a:t>
            </a:fld>
            <a:endParaRPr lang="en-US"/>
          </a:p>
        </p:txBody>
      </p:sp>
    </p:spTree>
    <p:extLst>
      <p:ext uri="{BB962C8B-B14F-4D97-AF65-F5344CB8AC3E}">
        <p14:creationId xmlns:p14="http://schemas.microsoft.com/office/powerpoint/2010/main" val="3141535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EB4E-D4BB-4C86-A820-63474E5A4086}"/>
              </a:ext>
            </a:extLst>
          </p:cNvPr>
          <p:cNvSpPr>
            <a:spLocks noGrp="1"/>
          </p:cNvSpPr>
          <p:nvPr>
            <p:ph type="title"/>
          </p:nvPr>
        </p:nvSpPr>
        <p:spPr>
          <a:xfrm>
            <a:off x="1062038" y="457199"/>
            <a:ext cx="3913241" cy="192881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4FA99A1-8FAF-415D-A399-1B2C2A0F2300}"/>
              </a:ext>
            </a:extLst>
          </p:cNvPr>
          <p:cNvSpPr>
            <a:spLocks noGrp="1"/>
          </p:cNvSpPr>
          <p:nvPr>
            <p:ph type="pic" idx="1"/>
          </p:nvPr>
        </p:nvSpPr>
        <p:spPr>
          <a:xfrm>
            <a:off x="5257752" y="457200"/>
            <a:ext cx="6110288"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4A15BEE-9915-4637-85A2-2AF2872C72BC}"/>
              </a:ext>
            </a:extLst>
          </p:cNvPr>
          <p:cNvSpPr>
            <a:spLocks noGrp="1"/>
          </p:cNvSpPr>
          <p:nvPr>
            <p:ph type="body" sz="half" idx="2"/>
          </p:nvPr>
        </p:nvSpPr>
        <p:spPr>
          <a:xfrm>
            <a:off x="1062038" y="2386013"/>
            <a:ext cx="3913241" cy="4014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3427C-3B67-4ED4-925D-04B9C09AA54B}"/>
              </a:ext>
            </a:extLst>
          </p:cNvPr>
          <p:cNvSpPr>
            <a:spLocks noGrp="1"/>
          </p:cNvSpPr>
          <p:nvPr>
            <p:ph type="dt" sz="half" idx="10"/>
          </p:nvPr>
        </p:nvSpPr>
        <p:spPr/>
        <p:txBody>
          <a:bodyPr/>
          <a:lstStyle/>
          <a:p>
            <a:fld id="{ADFA080F-3961-4D42-BEDE-84A1FED032F1}" type="datetime4">
              <a:rPr lang="en-US" smtClean="0"/>
              <a:t>January 6, 2023</a:t>
            </a:fld>
            <a:endParaRPr lang="en-US"/>
          </a:p>
        </p:txBody>
      </p:sp>
      <p:sp>
        <p:nvSpPr>
          <p:cNvPr id="6" name="Footer Placeholder 5">
            <a:extLst>
              <a:ext uri="{FF2B5EF4-FFF2-40B4-BE49-F238E27FC236}">
                <a16:creationId xmlns:a16="http://schemas.microsoft.com/office/drawing/2014/main" id="{EEB5DAFD-22DE-4E9E-9C72-B16C1F273D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8EE99-49CC-4A30-8ADA-39EFD8DAAD22}"/>
              </a:ext>
            </a:extLst>
          </p:cNvPr>
          <p:cNvSpPr>
            <a:spLocks noGrp="1"/>
          </p:cNvSpPr>
          <p:nvPr>
            <p:ph type="sldNum" sz="quarter" idx="12"/>
          </p:nvPr>
        </p:nvSpPr>
        <p:spPr/>
        <p:txBody>
          <a:bodyPr/>
          <a:lstStyle/>
          <a:p>
            <a:fld id="{9D4AEF59-F28E-467C-9EA3-92D1CFAD475A}" type="slidenum">
              <a:rPr lang="en-US" smtClean="0"/>
              <a:t>‹N›</a:t>
            </a:fld>
            <a:endParaRPr lang="en-US"/>
          </a:p>
        </p:txBody>
      </p:sp>
    </p:spTree>
    <p:extLst>
      <p:ext uri="{BB962C8B-B14F-4D97-AF65-F5344CB8AC3E}">
        <p14:creationId xmlns:p14="http://schemas.microsoft.com/office/powerpoint/2010/main" val="2388054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customXml" Target="../ink/ink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vert="horz" lIns="91440" tIns="45720" rIns="91440" bIns="45720" rtlCol="0" anchor="ctr"/>
          <a:lstStyle>
            <a:lvl1pPr algn="l">
              <a:defRPr sz="900" cap="all" spc="300" baseline="0">
                <a:solidFill>
                  <a:schemeClr val="tx1">
                    <a:lumMod val="85000"/>
                    <a:lumOff val="15000"/>
                  </a:schemeClr>
                </a:solidFill>
                <a:latin typeface="+mn-lt"/>
              </a:defRPr>
            </a:lvl1pPr>
          </a:lstStyle>
          <a:p>
            <a:fld id="{A33960BD-7AC1-4217-9611-AAA56D3EE38F}" type="datetime4">
              <a:rPr lang="en-US" smtClean="0"/>
              <a:pPr/>
              <a:t>January 6, 2023</a:t>
            </a:fld>
            <a:endParaRPr lang="en-US" dirty="0">
              <a:latin typeface="+mn-lt"/>
            </a:endParaRPr>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vert="horz" lIns="91440" tIns="45720" rIns="91440" bIns="45720" rtlCol="0" anchor="ctr"/>
          <a:lstStyle>
            <a:lvl1pPr algn="r">
              <a:defRPr sz="900" cap="all" spc="300" baseline="0">
                <a:solidFill>
                  <a:schemeClr val="tx1">
                    <a:lumMod val="85000"/>
                    <a:lumOff val="15000"/>
                  </a:schemeClr>
                </a:solidFill>
                <a:latin typeface="+mn-lt"/>
              </a:defRPr>
            </a:lvl1pPr>
          </a:lstStyle>
          <a:p>
            <a:endParaRPr lang="en-US" dirty="0">
              <a:latin typeface="+mn-lt"/>
            </a:endParaRPr>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vert="horz" lIns="91440" tIns="45720" rIns="91440" bIns="45720" rtlCol="0" anchor="ctr"/>
          <a:lstStyle>
            <a:lvl1pPr algn="ctr">
              <a:defRPr sz="1600">
                <a:solidFill>
                  <a:schemeClr val="tx1">
                    <a:lumMod val="85000"/>
                    <a:lumOff val="15000"/>
                  </a:schemeClr>
                </a:solidFill>
                <a:latin typeface="+mn-lt"/>
              </a:defRPr>
            </a:lvl1pPr>
          </a:lstStyle>
          <a:p>
            <a:fld id="{9D4AEF59-F28E-467C-9EA3-92D1CFAD475A}" type="slidenum">
              <a:rPr lang="en-US" smtClean="0"/>
              <a:pPr/>
              <a:t>‹N›</a:t>
            </a:fld>
            <a:endParaRPr lang="en-US">
              <a:latin typeface="+mn-lt"/>
            </a:endParaRPr>
          </a:p>
        </p:txBody>
      </p:sp>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mc:Choice>
        <mc:Fallback xmlns="">
          <p:pic>
            <p:nvPicPr>
              <p:cNvPr id="18" name="Ink 17">
                <a:extLst>
                  <a:ext uri="{FF2B5EF4-FFF2-40B4-BE49-F238E27FC236}">
                    <a16:creationId xmlns:a16="http://schemas.microsoft.com/office/drawing/2014/main" id="{24D29CCB-7956-4E3E-8880-304085F04BF4}"/>
                  </a:ext>
                </a:extLst>
              </p:cNvPr>
              <p:cNvPicPr/>
              <p:nvPr/>
            </p:nvPicPr>
            <p:blipFill>
              <a:blip r:embed="rId15"/>
              <a:stretch>
                <a:fillRect/>
              </a:stretch>
            </p:blipFill>
            <p:spPr>
              <a:xfrm>
                <a:off x="12481710" y="6333652"/>
                <a:ext cx="18000" cy="18000"/>
              </a:xfrm>
              <a:prstGeom prst="rect">
                <a:avLst/>
              </a:prstGeom>
            </p:spPr>
          </p:pic>
        </mc:Fallback>
      </mc:AlternateContent>
    </p:spTree>
    <p:extLst>
      <p:ext uri="{BB962C8B-B14F-4D97-AF65-F5344CB8AC3E}">
        <p14:creationId xmlns:p14="http://schemas.microsoft.com/office/powerpoint/2010/main" val="1550680516"/>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7" r:id="rId9"/>
    <p:sldLayoutId id="2147483715" r:id="rId10"/>
    <p:sldLayoutId id="2147483716" r:id="rId11"/>
  </p:sldLayoutIdLst>
  <p:hf sldNum="0" hdr="0" ftr="0" dt="0"/>
  <p:txStyles>
    <p:title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hyperlink" Target="https://arxiv.org/pdf/1612.00983.pdf" TargetMode="External"/><Relationship Id="rId3" Type="http://schemas.openxmlformats.org/officeDocument/2006/relationships/hyperlink" Target="https://link.springer.com/content/pdf/10.1007/978-3-319-23222-5_41.pdf" TargetMode="External"/><Relationship Id="rId7" Type="http://schemas.openxmlformats.org/officeDocument/2006/relationships/hyperlink" Target="https://ieeexplore.ieee.org/stamp/stamp.jsp?tp=&amp;arnumber=8550005"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ieeexplore.ieee.org/stamp/stamp.jsp?tp=&amp;arnumber=8228338" TargetMode="External"/><Relationship Id="rId5" Type="http://schemas.openxmlformats.org/officeDocument/2006/relationships/hyperlink" Target="https://boa.unimib.it/bitstream/10281/206401/4/CNN-based%20features_post-print.pdf" TargetMode="External"/><Relationship Id="rId4" Type="http://schemas.openxmlformats.org/officeDocument/2006/relationships/hyperlink" Target="http://madima.org/wp-content/uploads/2017/11/12-A0-ICIAP-foodCNN-poster.pdf" TargetMode="External"/><Relationship Id="rId9" Type="http://schemas.openxmlformats.org/officeDocument/2006/relationships/hyperlink" Target="https://www.irjet.net/archives/V9/i3/IRJET-V9I3368.pdf"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Murgio/Food-Recipe-CNN"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medium.com/analytics-vidhya/indian-food-image-classification-using-transfer-learning-b8878187ddd1" TargetMode="External"/><Relationship Id="rId4" Type="http://schemas.openxmlformats.org/officeDocument/2006/relationships/hyperlink" Target="https://www.kaggle.com/code/themlphdstudent/food-classification-using-inceptionv3"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de.mathworks.com/help/deeplearning/ug/data-sets-for-deep-learning.html"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jp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hyperlink" Target="https://www.image-net.org/" TargetMode="External"/><Relationship Id="rId4" Type="http://schemas.openxmlformats.org/officeDocument/2006/relationships/hyperlink" Target="https://arxiv.org/pdf/1801.04381v4.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CasellaDiTesto 7">
            <a:extLst>
              <a:ext uri="{FF2B5EF4-FFF2-40B4-BE49-F238E27FC236}">
                <a16:creationId xmlns:a16="http://schemas.microsoft.com/office/drawing/2014/main" id="{A9317B6F-DF24-6B90-C077-590F06FB32A4}"/>
              </a:ext>
            </a:extLst>
          </p:cNvPr>
          <p:cNvSpPr txBox="1"/>
          <p:nvPr/>
        </p:nvSpPr>
        <p:spPr>
          <a:xfrm>
            <a:off x="1428207" y="2151727"/>
            <a:ext cx="4949371" cy="3046988"/>
          </a:xfrm>
          <a:prstGeom prst="rect">
            <a:avLst/>
          </a:prstGeom>
          <a:noFill/>
        </p:spPr>
        <p:txBody>
          <a:bodyPr wrap="square" rtlCol="0">
            <a:spAutoFit/>
          </a:bodyPr>
          <a:lstStyle/>
          <a:p>
            <a:pPr algn="ctr"/>
            <a:r>
              <a:rPr lang="it-IT" sz="3200" b="1">
                <a:latin typeface="CMU Concrete" panose="02000603000000000000" pitchFamily="2" charset="0"/>
                <a:ea typeface="CMU Concrete" panose="02000603000000000000" pitchFamily="2" charset="0"/>
                <a:cs typeface="CMU Concrete" panose="02000603000000000000" pitchFamily="2" charset="0"/>
              </a:rPr>
              <a:t>Food for Thought</a:t>
            </a:r>
          </a:p>
          <a:p>
            <a:pPr algn="ctr"/>
            <a:endParaRPr lang="it-IT" sz="3200" b="1">
              <a:latin typeface="CMU Concrete" panose="02000603000000000000" pitchFamily="2" charset="0"/>
              <a:ea typeface="CMU Concrete" panose="02000603000000000000" pitchFamily="2" charset="0"/>
              <a:cs typeface="CMU Concrete" panose="02000603000000000000" pitchFamily="2" charset="0"/>
            </a:endParaRPr>
          </a:p>
          <a:p>
            <a:pPr algn="ctr"/>
            <a:r>
              <a:rPr lang="it-IT" sz="3200" b="1">
                <a:latin typeface="CMU Concrete" panose="02000603000000000000" pitchFamily="2" charset="0"/>
                <a:ea typeface="CMU Concrete" panose="02000603000000000000" pitchFamily="2" charset="0"/>
                <a:cs typeface="CMU Concrete" panose="02000603000000000000" pitchFamily="2" charset="0"/>
              </a:rPr>
              <a:t>A Convolutional Neural Network application for Food Image classification</a:t>
            </a:r>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pic>
        <p:nvPicPr>
          <p:cNvPr id="4" name="Immagine 3" descr="Immagine che contiene cibo, piatto, sushi, parecchi&#10;&#10;Descrizione generata automaticamente">
            <a:extLst>
              <a:ext uri="{FF2B5EF4-FFF2-40B4-BE49-F238E27FC236}">
                <a16:creationId xmlns:a16="http://schemas.microsoft.com/office/drawing/2014/main" id="{EA0C54A6-6DDD-A30B-FD30-84378BB029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2375" y="154525"/>
            <a:ext cx="4365965" cy="6548948"/>
          </a:xfrm>
          <a:prstGeom prst="rect">
            <a:avLst/>
          </a:prstGeom>
          <a:ln>
            <a:solidFill>
              <a:schemeClr val="tx1"/>
            </a:solidFill>
          </a:ln>
          <a:effectLst>
            <a:outerShdw blurRad="50800" dist="38100" dir="2700000" algn="tl" rotWithShape="0">
              <a:prstClr val="black">
                <a:alpha val="40000"/>
              </a:prstClr>
            </a:outerShdw>
          </a:effectLst>
        </p:spPr>
      </p:pic>
      <p:sp>
        <p:nvSpPr>
          <p:cNvPr id="7" name="CasellaDiTesto 6">
            <a:extLst>
              <a:ext uri="{FF2B5EF4-FFF2-40B4-BE49-F238E27FC236}">
                <a16:creationId xmlns:a16="http://schemas.microsoft.com/office/drawing/2014/main" id="{63EA54B7-2594-0B71-B3D5-F20B2A1E6467}"/>
              </a:ext>
            </a:extLst>
          </p:cNvPr>
          <p:cNvSpPr txBox="1"/>
          <p:nvPr/>
        </p:nvSpPr>
        <p:spPr>
          <a:xfrm>
            <a:off x="-7257" y="6596390"/>
            <a:ext cx="1894114" cy="261610"/>
          </a:xfrm>
          <a:prstGeom prst="rect">
            <a:avLst/>
          </a:prstGeom>
          <a:noFill/>
        </p:spPr>
        <p:txBody>
          <a:bodyPr wrap="square" rtlCol="0">
            <a:spAutoFit/>
          </a:bodyPr>
          <a:lstStyle/>
          <a:p>
            <a:r>
              <a:rPr lang="it-IT" sz="1100"/>
              <a:t>Image: Brooke Lark - unsplash</a:t>
            </a:r>
          </a:p>
        </p:txBody>
      </p:sp>
    </p:spTree>
    <p:extLst>
      <p:ext uri="{BB962C8B-B14F-4D97-AF65-F5344CB8AC3E}">
        <p14:creationId xmlns:p14="http://schemas.microsoft.com/office/powerpoint/2010/main" val="1644725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Describe your solution (MobileNetV2)</a:t>
            </a:r>
          </a:p>
        </p:txBody>
      </p:sp>
      <p:sp>
        <p:nvSpPr>
          <p:cNvPr id="5" name="CasellaDiTesto 4">
            <a:extLst>
              <a:ext uri="{FF2B5EF4-FFF2-40B4-BE49-F238E27FC236}">
                <a16:creationId xmlns:a16="http://schemas.microsoft.com/office/drawing/2014/main" id="{0AFCA244-E3B8-5F9F-6CA7-8021BC044638}"/>
              </a:ext>
            </a:extLst>
          </p:cNvPr>
          <p:cNvSpPr txBox="1"/>
          <p:nvPr/>
        </p:nvSpPr>
        <p:spPr>
          <a:xfrm>
            <a:off x="2272937" y="-5162"/>
            <a:ext cx="7302137" cy="923330"/>
          </a:xfrm>
          <a:prstGeom prst="rect">
            <a:avLst/>
          </a:prstGeom>
          <a:noFill/>
        </p:spPr>
        <p:txBody>
          <a:bodyPr wrap="square" rtlCol="0">
            <a:spAutoFit/>
          </a:bodyPr>
          <a:lstStyle/>
          <a:p>
            <a:r>
              <a:rPr lang="it-IT"/>
              <a:t>Remember: </a:t>
            </a:r>
          </a:p>
          <a:p>
            <a:r>
              <a:rPr lang="it-IT"/>
              <a:t>- each slide max 3 points to show. The rest will be said out loud but in this case you can just put all the comments down below in the notes!</a:t>
            </a:r>
          </a:p>
        </p:txBody>
      </p:sp>
      <p:sp>
        <p:nvSpPr>
          <p:cNvPr id="3" name="CasellaDiTesto 2">
            <a:extLst>
              <a:ext uri="{FF2B5EF4-FFF2-40B4-BE49-F238E27FC236}">
                <a16:creationId xmlns:a16="http://schemas.microsoft.com/office/drawing/2014/main" id="{C1E38D99-0E16-8B66-3078-11B716CCA1A2}"/>
              </a:ext>
            </a:extLst>
          </p:cNvPr>
          <p:cNvSpPr txBox="1"/>
          <p:nvPr/>
        </p:nvSpPr>
        <p:spPr>
          <a:xfrm>
            <a:off x="146347" y="1860211"/>
            <a:ext cx="5179179" cy="1200329"/>
          </a:xfrm>
          <a:prstGeom prst="rect">
            <a:avLst/>
          </a:prstGeom>
          <a:noFill/>
        </p:spPr>
        <p:txBody>
          <a:bodyPr wrap="square" rtlCol="0">
            <a:spAutoFit/>
          </a:bodyPr>
          <a:lstStyle/>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Other models have been trained (ResNet50, ...) but the accuracy was lower than the one obtain from MobileNetV2</a:t>
            </a:r>
            <a:endParaRPr lang="it-IT">
              <a:latin typeface="CMU Concrete" panose="02000603000000000000" pitchFamily="2" charset="0"/>
              <a:ea typeface="CMU Concrete" panose="02000603000000000000" pitchFamily="2" charset="0"/>
              <a:cs typeface="CMU Concrete" panose="02000603000000000000" pitchFamily="2" charset="0"/>
            </a:endParaRPr>
          </a:p>
          <a:p>
            <a:endParaRPr lang="it-IT" b="1">
              <a:latin typeface="CMU Concrete" panose="02000603000000000000" pitchFamily="2" charset="0"/>
              <a:ea typeface="CMU Concrete" panose="02000603000000000000" pitchFamily="2" charset="0"/>
              <a:cs typeface="CMU Concrete" panose="02000603000000000000" pitchFamily="2" charset="0"/>
            </a:endParaRPr>
          </a:p>
        </p:txBody>
      </p:sp>
    </p:spTree>
    <p:extLst>
      <p:ext uri="{BB962C8B-B14F-4D97-AF65-F5344CB8AC3E}">
        <p14:creationId xmlns:p14="http://schemas.microsoft.com/office/powerpoint/2010/main" val="175340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646331"/>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Comment positive and negative results of your solution</a:t>
            </a:r>
          </a:p>
          <a:p>
            <a:r>
              <a:rPr lang="en-US" b="1">
                <a:latin typeface="CMU Concrete" panose="02000603000000000000" pitchFamily="2" charset="0"/>
                <a:ea typeface="CMU Concrete" panose="02000603000000000000" pitchFamily="2" charset="0"/>
                <a:cs typeface="CMU Concrete" panose="02000603000000000000" pitchFamily="2" charset="0"/>
              </a:rPr>
              <a:t>(rely on quantitative and qualitative observations)</a:t>
            </a:r>
          </a:p>
        </p:txBody>
      </p:sp>
      <p:sp>
        <p:nvSpPr>
          <p:cNvPr id="5" name="CasellaDiTesto 4">
            <a:extLst>
              <a:ext uri="{FF2B5EF4-FFF2-40B4-BE49-F238E27FC236}">
                <a16:creationId xmlns:a16="http://schemas.microsoft.com/office/drawing/2014/main" id="{0AFCA244-E3B8-5F9F-6CA7-8021BC044638}"/>
              </a:ext>
            </a:extLst>
          </p:cNvPr>
          <p:cNvSpPr txBox="1"/>
          <p:nvPr/>
        </p:nvSpPr>
        <p:spPr>
          <a:xfrm>
            <a:off x="2272937" y="-5162"/>
            <a:ext cx="7302137" cy="923330"/>
          </a:xfrm>
          <a:prstGeom prst="rect">
            <a:avLst/>
          </a:prstGeom>
          <a:noFill/>
        </p:spPr>
        <p:txBody>
          <a:bodyPr wrap="square" rtlCol="0">
            <a:spAutoFit/>
          </a:bodyPr>
          <a:lstStyle/>
          <a:p>
            <a:r>
              <a:rPr lang="it-IT"/>
              <a:t>Remember: </a:t>
            </a:r>
          </a:p>
          <a:p>
            <a:r>
              <a:rPr lang="it-IT"/>
              <a:t>- each slide max 3 points to show. The rest will be said out loud but in this case you can just put all the comments down below in the notes!</a:t>
            </a:r>
          </a:p>
        </p:txBody>
      </p:sp>
    </p:spTree>
    <p:extLst>
      <p:ext uri="{BB962C8B-B14F-4D97-AF65-F5344CB8AC3E}">
        <p14:creationId xmlns:p14="http://schemas.microsoft.com/office/powerpoint/2010/main" val="1107816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646331"/>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Comment positive and negative results of your solution</a:t>
            </a:r>
          </a:p>
          <a:p>
            <a:r>
              <a:rPr lang="en-US" b="1">
                <a:latin typeface="CMU Concrete" panose="02000603000000000000" pitchFamily="2" charset="0"/>
                <a:ea typeface="CMU Concrete" panose="02000603000000000000" pitchFamily="2" charset="0"/>
                <a:cs typeface="CMU Concrete" panose="02000603000000000000" pitchFamily="2" charset="0"/>
              </a:rPr>
              <a:t>(rely on quantitative and qualitative observations)</a:t>
            </a:r>
          </a:p>
        </p:txBody>
      </p:sp>
      <p:sp>
        <p:nvSpPr>
          <p:cNvPr id="5" name="CasellaDiTesto 4">
            <a:extLst>
              <a:ext uri="{FF2B5EF4-FFF2-40B4-BE49-F238E27FC236}">
                <a16:creationId xmlns:a16="http://schemas.microsoft.com/office/drawing/2014/main" id="{0AFCA244-E3B8-5F9F-6CA7-8021BC044638}"/>
              </a:ext>
            </a:extLst>
          </p:cNvPr>
          <p:cNvSpPr txBox="1"/>
          <p:nvPr/>
        </p:nvSpPr>
        <p:spPr>
          <a:xfrm>
            <a:off x="2272937" y="-5162"/>
            <a:ext cx="7302137" cy="923330"/>
          </a:xfrm>
          <a:prstGeom prst="rect">
            <a:avLst/>
          </a:prstGeom>
          <a:noFill/>
        </p:spPr>
        <p:txBody>
          <a:bodyPr wrap="square" rtlCol="0">
            <a:spAutoFit/>
          </a:bodyPr>
          <a:lstStyle/>
          <a:p>
            <a:r>
              <a:rPr lang="it-IT"/>
              <a:t>Remember: </a:t>
            </a:r>
          </a:p>
          <a:p>
            <a:r>
              <a:rPr lang="it-IT"/>
              <a:t>- each slide max 3 points to show. The rest will be said out loud but in this case you can just put all the comments down below in the notes!</a:t>
            </a:r>
          </a:p>
        </p:txBody>
      </p:sp>
    </p:spTree>
    <p:extLst>
      <p:ext uri="{BB962C8B-B14F-4D97-AF65-F5344CB8AC3E}">
        <p14:creationId xmlns:p14="http://schemas.microsoft.com/office/powerpoint/2010/main" val="3666434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Describe alternative (possibly failed) experiments</a:t>
            </a:r>
          </a:p>
        </p:txBody>
      </p:sp>
      <p:sp>
        <p:nvSpPr>
          <p:cNvPr id="5" name="CasellaDiTesto 4">
            <a:extLst>
              <a:ext uri="{FF2B5EF4-FFF2-40B4-BE49-F238E27FC236}">
                <a16:creationId xmlns:a16="http://schemas.microsoft.com/office/drawing/2014/main" id="{0AFCA244-E3B8-5F9F-6CA7-8021BC044638}"/>
              </a:ext>
            </a:extLst>
          </p:cNvPr>
          <p:cNvSpPr txBox="1"/>
          <p:nvPr/>
        </p:nvSpPr>
        <p:spPr>
          <a:xfrm>
            <a:off x="2272937" y="-5162"/>
            <a:ext cx="7302137" cy="923330"/>
          </a:xfrm>
          <a:prstGeom prst="rect">
            <a:avLst/>
          </a:prstGeom>
          <a:noFill/>
        </p:spPr>
        <p:txBody>
          <a:bodyPr wrap="square" rtlCol="0">
            <a:spAutoFit/>
          </a:bodyPr>
          <a:lstStyle/>
          <a:p>
            <a:r>
              <a:rPr lang="it-IT"/>
              <a:t>Remember: </a:t>
            </a:r>
          </a:p>
          <a:p>
            <a:r>
              <a:rPr lang="it-IT"/>
              <a:t>- each slide max 3 points to show. The rest will be said out loud but in this case you can just put all the comments down below in the notes!</a:t>
            </a:r>
          </a:p>
        </p:txBody>
      </p:sp>
    </p:spTree>
    <p:extLst>
      <p:ext uri="{BB962C8B-B14F-4D97-AF65-F5344CB8AC3E}">
        <p14:creationId xmlns:p14="http://schemas.microsoft.com/office/powerpoint/2010/main" val="2153834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sp>
        <p:nvSpPr>
          <p:cNvPr id="3" name="CasellaDiTesto 2">
            <a:extLst>
              <a:ext uri="{FF2B5EF4-FFF2-40B4-BE49-F238E27FC236}">
                <a16:creationId xmlns:a16="http://schemas.microsoft.com/office/drawing/2014/main" id="{309B5C52-F842-C6B3-FE02-7EE93A730AFE}"/>
              </a:ext>
            </a:extLst>
          </p:cNvPr>
          <p:cNvSpPr txBox="1"/>
          <p:nvPr/>
        </p:nvSpPr>
        <p:spPr>
          <a:xfrm>
            <a:off x="939800" y="1463040"/>
            <a:ext cx="9412514" cy="3693319"/>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State-of-the-art</a:t>
            </a:r>
          </a:p>
          <a:p>
            <a:endParaRPr lang="it-IT" b="1">
              <a:latin typeface="CMU Concrete" panose="02000603000000000000" pitchFamily="2" charset="0"/>
              <a:ea typeface="CMU Concrete" panose="02000603000000000000" pitchFamily="2" charset="0"/>
              <a:cs typeface="CMU Concrete" panose="02000603000000000000" pitchFamily="2" charset="0"/>
            </a:endParaRPr>
          </a:p>
          <a:p>
            <a:r>
              <a:rPr lang="it-IT" b="1">
                <a:latin typeface="CMU Concrete" panose="02000603000000000000" pitchFamily="2" charset="0"/>
                <a:ea typeface="CMU Concrete" panose="02000603000000000000" pitchFamily="2" charset="0"/>
                <a:cs typeface="CMU Concrete" panose="02000603000000000000" pitchFamily="2" charset="0"/>
              </a:rPr>
              <a:t>Paper da citare e da inserire in references:</a:t>
            </a:r>
          </a:p>
          <a:p>
            <a:pPr marL="285750" indent="-285750">
              <a:buFontTx/>
              <a:buChar char="-"/>
            </a:pPr>
            <a:r>
              <a:rPr lang="it-IT" b="1">
                <a:latin typeface="CMU Concrete" panose="02000603000000000000" pitchFamily="2" charset="0"/>
                <a:ea typeface="CMU Concrete" panose="02000603000000000000" pitchFamily="2" charset="0"/>
                <a:cs typeface="CMU Concrete" panose="02000603000000000000" pitchFamily="2" charset="0"/>
                <a:hlinkClick r:id="rId3"/>
              </a:rPr>
              <a:t>https://link.springer.com/content/pdf/10.1007/978-3-319-23222-5_41.pdf</a:t>
            </a:r>
            <a:endParaRPr lang="it-IT" b="1">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b="1">
                <a:latin typeface="CMU Concrete" panose="02000603000000000000" pitchFamily="2" charset="0"/>
                <a:ea typeface="CMU Concrete" panose="02000603000000000000" pitchFamily="2" charset="0"/>
                <a:cs typeface="CMU Concrete" panose="02000603000000000000" pitchFamily="2" charset="0"/>
                <a:hlinkClick r:id="rId4"/>
              </a:rPr>
              <a:t>http://madima.org/wp-content/uploads/2017/11/12-A0-ICIAP-foodCNN-poster.pdf</a:t>
            </a:r>
            <a:endParaRPr lang="it-IT" b="1">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b="1">
                <a:latin typeface="CMU Concrete" panose="02000603000000000000" pitchFamily="2" charset="0"/>
                <a:ea typeface="CMU Concrete" panose="02000603000000000000" pitchFamily="2" charset="0"/>
                <a:cs typeface="CMU Concrete" panose="02000603000000000000" pitchFamily="2" charset="0"/>
                <a:hlinkClick r:id="rId5"/>
              </a:rPr>
              <a:t>https://boa.unimib.it/bitstream/10281/206401/4/CNN-based%20features_post-print.pdf</a:t>
            </a:r>
            <a:endParaRPr lang="it-IT" b="1">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b="1">
                <a:latin typeface="CMU Concrete" panose="02000603000000000000" pitchFamily="2" charset="0"/>
                <a:ea typeface="CMU Concrete" panose="02000603000000000000" pitchFamily="2" charset="0"/>
                <a:cs typeface="CMU Concrete" panose="02000603000000000000" pitchFamily="2" charset="0"/>
                <a:hlinkClick r:id="rId6"/>
              </a:rPr>
              <a:t>https://ieeexplore.ieee.org/stamp/stamp.jsp?tp=&amp;arnumber=8228338</a:t>
            </a:r>
            <a:endParaRPr lang="it-IT" b="1">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b="1">
                <a:latin typeface="CMU Concrete" panose="02000603000000000000" pitchFamily="2" charset="0"/>
                <a:ea typeface="CMU Concrete" panose="02000603000000000000" pitchFamily="2" charset="0"/>
                <a:cs typeface="CMU Concrete" panose="02000603000000000000" pitchFamily="2" charset="0"/>
                <a:hlinkClick r:id="rId7"/>
              </a:rPr>
              <a:t>https://ieeexplore.ieee.org/stamp/stamp.jsp?tp=&amp;arnumber=8550005</a:t>
            </a:r>
            <a:endParaRPr lang="it-IT" b="1">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b="1">
                <a:latin typeface="CMU Concrete" panose="02000603000000000000" pitchFamily="2" charset="0"/>
                <a:ea typeface="CMU Concrete" panose="02000603000000000000" pitchFamily="2" charset="0"/>
                <a:cs typeface="CMU Concrete" panose="02000603000000000000" pitchFamily="2" charset="0"/>
                <a:hlinkClick r:id="rId8"/>
              </a:rPr>
              <a:t>https://arxiv.org/pdf/1612.00983.pdf</a:t>
            </a:r>
            <a:endParaRPr lang="it-IT" b="1">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b="1">
                <a:latin typeface="CMU Concrete" panose="02000603000000000000" pitchFamily="2" charset="0"/>
                <a:ea typeface="CMU Concrete" panose="02000603000000000000" pitchFamily="2" charset="0"/>
                <a:cs typeface="CMU Concrete" panose="02000603000000000000" pitchFamily="2" charset="0"/>
                <a:hlinkClick r:id="rId9"/>
              </a:rPr>
              <a:t>https://www.irjet.net/archives/V9/i3/IRJET-V9I3368.pdf</a:t>
            </a:r>
            <a:endParaRPr lang="it-IT" b="1">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b="1">
                <a:latin typeface="CMU Concrete" panose="02000603000000000000" pitchFamily="2" charset="0"/>
                <a:ea typeface="CMU Concrete" panose="02000603000000000000" pitchFamily="2" charset="0"/>
                <a:cs typeface="CMU Concrete" panose="02000603000000000000" pitchFamily="2" charset="0"/>
              </a:rPr>
              <a:t>https://www.irjet.net/archives/V9/i1/IRJET-V9I131.pdf</a:t>
            </a:r>
          </a:p>
        </p:txBody>
      </p:sp>
    </p:spTree>
    <p:extLst>
      <p:ext uri="{BB962C8B-B14F-4D97-AF65-F5344CB8AC3E}">
        <p14:creationId xmlns:p14="http://schemas.microsoft.com/office/powerpoint/2010/main" val="1248655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sp>
        <p:nvSpPr>
          <p:cNvPr id="3" name="CasellaDiTesto 2">
            <a:extLst>
              <a:ext uri="{FF2B5EF4-FFF2-40B4-BE49-F238E27FC236}">
                <a16:creationId xmlns:a16="http://schemas.microsoft.com/office/drawing/2014/main" id="{1AA04884-B655-03A4-7AF3-ECBAF2BA5EA0}"/>
              </a:ext>
            </a:extLst>
          </p:cNvPr>
          <p:cNvSpPr txBox="1"/>
          <p:nvPr/>
        </p:nvSpPr>
        <p:spPr>
          <a:xfrm>
            <a:off x="939800" y="1463040"/>
            <a:ext cx="10607766" cy="2123658"/>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Dataset description</a:t>
            </a:r>
          </a:p>
          <a:p>
            <a:endParaRPr lang="it-IT" b="1">
              <a:latin typeface="CMU Concrete" panose="02000603000000000000" pitchFamily="2" charset="0"/>
              <a:ea typeface="CMU Concrete" panose="02000603000000000000" pitchFamily="2" charset="0"/>
              <a:cs typeface="CMU Concrete" panose="02000603000000000000" pitchFamily="2" charset="0"/>
            </a:endParaRPr>
          </a:p>
          <a:p>
            <a:r>
              <a:rPr lang="en-US" sz="1600">
                <a:latin typeface="CMU Concrete" panose="02000603000000000000" pitchFamily="2" charset="0"/>
                <a:ea typeface="CMU Concrete" panose="02000603000000000000" pitchFamily="2" charset="0"/>
                <a:cs typeface="CMU Concrete" panose="02000603000000000000" pitchFamily="2" charset="0"/>
              </a:rPr>
              <a:t>The </a:t>
            </a:r>
            <a:r>
              <a:rPr lang="en-US" sz="1600" i="1">
                <a:latin typeface="CMU Concrete" panose="02000603000000000000" pitchFamily="2" charset="0"/>
                <a:ea typeface="CMU Concrete" panose="02000603000000000000" pitchFamily="2" charset="0"/>
                <a:cs typeface="CMU Concrete" panose="02000603000000000000" pitchFamily="2" charset="0"/>
              </a:rPr>
              <a:t>Example Food Images </a:t>
            </a:r>
            <a:r>
              <a:rPr lang="en-US" sz="1600">
                <a:latin typeface="CMU Concrete" panose="02000603000000000000" pitchFamily="2" charset="0"/>
                <a:ea typeface="CMU Concrete" panose="02000603000000000000" pitchFamily="2" charset="0"/>
                <a:cs typeface="CMU Concrete" panose="02000603000000000000" pitchFamily="2" charset="0"/>
              </a:rPr>
              <a:t>data set contains </a:t>
            </a:r>
            <a:r>
              <a:rPr lang="en-US" sz="1600" b="1">
                <a:latin typeface="CMU Concrete" panose="02000603000000000000" pitchFamily="2" charset="0"/>
                <a:ea typeface="CMU Concrete" panose="02000603000000000000" pitchFamily="2" charset="0"/>
                <a:cs typeface="CMU Concrete" panose="02000603000000000000" pitchFamily="2" charset="0"/>
              </a:rPr>
              <a:t>978</a:t>
            </a:r>
            <a:r>
              <a:rPr lang="en-US" sz="1600">
                <a:latin typeface="CMU Concrete" panose="02000603000000000000" pitchFamily="2" charset="0"/>
                <a:ea typeface="CMU Concrete" panose="02000603000000000000" pitchFamily="2" charset="0"/>
                <a:cs typeface="CMU Concrete" panose="02000603000000000000" pitchFamily="2" charset="0"/>
              </a:rPr>
              <a:t> photographs of food in </a:t>
            </a:r>
            <a:r>
              <a:rPr lang="en-US" sz="1600" b="1">
                <a:latin typeface="CMU Concrete" panose="02000603000000000000" pitchFamily="2" charset="0"/>
                <a:ea typeface="CMU Concrete" panose="02000603000000000000" pitchFamily="2" charset="0"/>
                <a:cs typeface="CMU Concrete" panose="02000603000000000000" pitchFamily="2" charset="0"/>
              </a:rPr>
              <a:t>nine classes </a:t>
            </a:r>
            <a:r>
              <a:rPr lang="en-US" sz="1600">
                <a:latin typeface="CMU Concrete" panose="02000603000000000000" pitchFamily="2" charset="0"/>
                <a:ea typeface="CMU Concrete" panose="02000603000000000000" pitchFamily="2" charset="0"/>
                <a:cs typeface="CMU Concrete" panose="02000603000000000000" pitchFamily="2" charset="0"/>
              </a:rPr>
              <a:t>(caesar_salad, caprese_salad, french_fries, greek_salad, hamburger, hot_dog, pizza, sashimi, and sushi).</a:t>
            </a:r>
          </a:p>
          <a:p>
            <a:endParaRPr lang="en-US" sz="1600">
              <a:latin typeface="CMU Concrete" panose="02000603000000000000" pitchFamily="2" charset="0"/>
              <a:ea typeface="CMU Concrete" panose="02000603000000000000" pitchFamily="2" charset="0"/>
              <a:cs typeface="CMU Concrete" panose="02000603000000000000" pitchFamily="2" charset="0"/>
            </a:endParaRPr>
          </a:p>
          <a:p>
            <a:r>
              <a:rPr lang="en-US" sz="1600">
                <a:latin typeface="CMU Concrete" panose="02000603000000000000" pitchFamily="2" charset="0"/>
                <a:ea typeface="CMU Concrete" panose="02000603000000000000" pitchFamily="2" charset="0"/>
                <a:cs typeface="CMU Concrete" panose="02000603000000000000" pitchFamily="2" charset="0"/>
              </a:rPr>
              <a:t>The size of the data set is about 77 MB.</a:t>
            </a:r>
            <a:endParaRPr lang="it-IT" sz="1600">
              <a:latin typeface="CMU Concrete" panose="02000603000000000000" pitchFamily="2" charset="0"/>
              <a:ea typeface="CMU Concrete" panose="02000603000000000000" pitchFamily="2" charset="0"/>
              <a:cs typeface="CMU Concrete" panose="02000603000000000000" pitchFamily="2" charset="0"/>
            </a:endParaRPr>
          </a:p>
          <a:p>
            <a:endParaRPr lang="it-IT" sz="1600">
              <a:latin typeface="CMU Concrete" panose="02000603000000000000" pitchFamily="2" charset="0"/>
              <a:ea typeface="CMU Concrete" panose="02000603000000000000" pitchFamily="2" charset="0"/>
              <a:cs typeface="CMU Concrete" panose="02000603000000000000" pitchFamily="2" charset="0"/>
            </a:endParaRPr>
          </a:p>
          <a:p>
            <a:r>
              <a:rPr lang="it-IT" sz="1600">
                <a:latin typeface="CMU Concrete" panose="02000603000000000000" pitchFamily="2" charset="0"/>
                <a:ea typeface="CMU Concrete" panose="02000603000000000000" pitchFamily="2" charset="0"/>
                <a:cs typeface="CMU Concrete" panose="02000603000000000000" pitchFamily="2" charset="0"/>
              </a:rPr>
              <a:t>https://de.mathworks.com/help/deeplearning/ug/data-sets-for-deep-learning.html</a:t>
            </a:r>
            <a:endParaRPr lang="it-IT">
              <a:latin typeface="CMU Concrete" panose="02000603000000000000" pitchFamily="2" charset="0"/>
              <a:ea typeface="CMU Concrete" panose="02000603000000000000" pitchFamily="2" charset="0"/>
              <a:cs typeface="CMU Concrete" panose="02000603000000000000" pitchFamily="2" charset="0"/>
            </a:endParaRPr>
          </a:p>
        </p:txBody>
      </p:sp>
    </p:spTree>
    <p:extLst>
      <p:ext uri="{BB962C8B-B14F-4D97-AF65-F5344CB8AC3E}">
        <p14:creationId xmlns:p14="http://schemas.microsoft.com/office/powerpoint/2010/main" val="1652660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sp>
        <p:nvSpPr>
          <p:cNvPr id="3" name="CasellaDiTesto 2">
            <a:extLst>
              <a:ext uri="{FF2B5EF4-FFF2-40B4-BE49-F238E27FC236}">
                <a16:creationId xmlns:a16="http://schemas.microsoft.com/office/drawing/2014/main" id="{AC8B154F-035F-5D4D-C13D-F996607C6937}"/>
              </a:ext>
            </a:extLst>
          </p:cNvPr>
          <p:cNvSpPr txBox="1"/>
          <p:nvPr/>
        </p:nvSpPr>
        <p:spPr>
          <a:xfrm>
            <a:off x="939800" y="1463040"/>
            <a:ext cx="5852886" cy="369332"/>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Models</a:t>
            </a:r>
          </a:p>
        </p:txBody>
      </p:sp>
    </p:spTree>
    <p:extLst>
      <p:ext uri="{BB962C8B-B14F-4D97-AF65-F5344CB8AC3E}">
        <p14:creationId xmlns:p14="http://schemas.microsoft.com/office/powerpoint/2010/main" val="2043712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sp>
        <p:nvSpPr>
          <p:cNvPr id="3" name="CasellaDiTesto 2">
            <a:extLst>
              <a:ext uri="{FF2B5EF4-FFF2-40B4-BE49-F238E27FC236}">
                <a16:creationId xmlns:a16="http://schemas.microsoft.com/office/drawing/2014/main" id="{366C2D72-8AE0-1CA8-8CF2-073B627DD063}"/>
              </a:ext>
            </a:extLst>
          </p:cNvPr>
          <p:cNvSpPr txBox="1"/>
          <p:nvPr/>
        </p:nvSpPr>
        <p:spPr>
          <a:xfrm>
            <a:off x="939800" y="1463040"/>
            <a:ext cx="5852886" cy="369332"/>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Comments</a:t>
            </a:r>
          </a:p>
        </p:txBody>
      </p:sp>
    </p:spTree>
    <p:extLst>
      <p:ext uri="{BB962C8B-B14F-4D97-AF65-F5344CB8AC3E}">
        <p14:creationId xmlns:p14="http://schemas.microsoft.com/office/powerpoint/2010/main" val="2227108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sp>
        <p:nvSpPr>
          <p:cNvPr id="3" name="CasellaDiTesto 2">
            <a:extLst>
              <a:ext uri="{FF2B5EF4-FFF2-40B4-BE49-F238E27FC236}">
                <a16:creationId xmlns:a16="http://schemas.microsoft.com/office/drawing/2014/main" id="{24BDA162-B2E2-AE72-908C-FF3021364AE3}"/>
              </a:ext>
            </a:extLst>
          </p:cNvPr>
          <p:cNvSpPr txBox="1"/>
          <p:nvPr/>
        </p:nvSpPr>
        <p:spPr>
          <a:xfrm>
            <a:off x="1606731" y="1345474"/>
            <a:ext cx="6126480" cy="4524315"/>
          </a:xfrm>
          <a:prstGeom prst="rect">
            <a:avLst/>
          </a:prstGeom>
          <a:noFill/>
        </p:spPr>
        <p:txBody>
          <a:bodyPr wrap="square" rtlCol="0">
            <a:spAutoFit/>
          </a:bodyPr>
          <a:lstStyle/>
          <a:p>
            <a:r>
              <a:rPr lang="it-IT"/>
              <a:t>To consider:</a:t>
            </a:r>
          </a:p>
          <a:p>
            <a:endParaRPr lang="it-IT"/>
          </a:p>
          <a:p>
            <a:pPr marL="285750" indent="-285750">
              <a:buFontTx/>
              <a:buChar char="-"/>
            </a:pPr>
            <a:r>
              <a:rPr lang="it-IT">
                <a:hlinkClick r:id="rId3"/>
              </a:rPr>
              <a:t>https://github.com/Murgio/Food-Recipe-CNN</a:t>
            </a:r>
            <a:endParaRPr lang="it-IT"/>
          </a:p>
          <a:p>
            <a:pPr marL="285750" indent="-285750">
              <a:buFontTx/>
              <a:buChar char="-"/>
            </a:pPr>
            <a:r>
              <a:rPr lang="it-IT"/>
              <a:t>Try using this also other than MobileNetV2:</a:t>
            </a:r>
          </a:p>
          <a:p>
            <a:pPr marL="742950" lvl="1" indent="-285750">
              <a:buFontTx/>
              <a:buChar char="-"/>
            </a:pPr>
            <a:r>
              <a:rPr lang="it-IT">
                <a:hlinkClick r:id="rId4"/>
              </a:rPr>
              <a:t>https://www.kaggle.com/code/themlphdstudent/food-classification-using-inceptionv3</a:t>
            </a:r>
            <a:endParaRPr lang="it-IT"/>
          </a:p>
          <a:p>
            <a:pPr marL="285750" indent="-285750">
              <a:buFontTx/>
              <a:buChar char="-"/>
            </a:pPr>
            <a:r>
              <a:rPr lang="it-IT"/>
              <a:t>Altri esempi:</a:t>
            </a:r>
          </a:p>
          <a:p>
            <a:pPr marL="742950" lvl="1" indent="-285750">
              <a:buFontTx/>
              <a:buChar char="-"/>
            </a:pPr>
            <a:r>
              <a:rPr lang="it-IT">
                <a:hlinkClick r:id="rId5"/>
              </a:rPr>
              <a:t>https://medium.com/analytics-vidhya/indian-food-image-classification-using-transfer-learning-b8878187ddd1</a:t>
            </a:r>
            <a:endParaRPr lang="it-IT"/>
          </a:p>
          <a:p>
            <a:pPr marL="742950" lvl="1" indent="-285750">
              <a:buFontTx/>
              <a:buChar char="-"/>
            </a:pPr>
            <a:endParaRPr lang="it-IT"/>
          </a:p>
          <a:p>
            <a:pPr marL="285750" indent="-285750">
              <a:buFontTx/>
              <a:buChar char="-"/>
            </a:pPr>
            <a:r>
              <a:rPr lang="it-IT"/>
              <a:t>This is also very interesting:</a:t>
            </a:r>
          </a:p>
          <a:p>
            <a:pPr marL="742950" lvl="1" indent="-285750">
              <a:buFontTx/>
              <a:buChar char="-"/>
            </a:pPr>
            <a:r>
              <a:rPr lang="it-IT"/>
              <a:t>https://github.com/abhijeet3922/Food-Classification-Task-Transfer-learning/blob/master/Food_classification_transfer_learning_finetuningVGG16_30072019.ipynb</a:t>
            </a:r>
          </a:p>
        </p:txBody>
      </p:sp>
    </p:spTree>
    <p:extLst>
      <p:ext uri="{BB962C8B-B14F-4D97-AF65-F5344CB8AC3E}">
        <p14:creationId xmlns:p14="http://schemas.microsoft.com/office/powerpoint/2010/main" val="4109247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sp>
        <p:nvSpPr>
          <p:cNvPr id="3" name="CasellaDiTesto 2">
            <a:extLst>
              <a:ext uri="{FF2B5EF4-FFF2-40B4-BE49-F238E27FC236}">
                <a16:creationId xmlns:a16="http://schemas.microsoft.com/office/drawing/2014/main" id="{2B750958-66E3-4739-9E29-5A0C18D18F06}"/>
              </a:ext>
            </a:extLst>
          </p:cNvPr>
          <p:cNvSpPr txBox="1"/>
          <p:nvPr/>
        </p:nvSpPr>
        <p:spPr>
          <a:xfrm>
            <a:off x="1062446" y="1384663"/>
            <a:ext cx="9936479" cy="1754326"/>
          </a:xfrm>
          <a:prstGeom prst="rect">
            <a:avLst/>
          </a:prstGeom>
          <a:noFill/>
        </p:spPr>
        <p:txBody>
          <a:bodyPr wrap="square" rtlCol="0">
            <a:spAutoFit/>
          </a:bodyPr>
          <a:lstStyle/>
          <a:p>
            <a:r>
              <a:rPr lang="it-IT"/>
              <a:t>References:</a:t>
            </a:r>
          </a:p>
          <a:p>
            <a:endParaRPr lang="it-IT"/>
          </a:p>
          <a:p>
            <a:r>
              <a:rPr lang="it-IT"/>
              <a:t>DATASET:</a:t>
            </a:r>
          </a:p>
          <a:p>
            <a:pPr marL="285750" indent="-285750">
              <a:buFontTx/>
              <a:buChar char="-"/>
            </a:pPr>
            <a:r>
              <a:rPr lang="it-IT">
                <a:hlinkClick r:id="rId3"/>
              </a:rPr>
              <a:t>https://de.mathworks.com/help/deeplearning/ug/data-sets-for-deep-learning.html</a:t>
            </a:r>
            <a:endParaRPr lang="it-IT"/>
          </a:p>
          <a:p>
            <a:pPr marL="285750" indent="-285750">
              <a:buFontTx/>
              <a:buChar char="-"/>
            </a:pPr>
            <a:endParaRPr lang="it-IT"/>
          </a:p>
          <a:p>
            <a:endParaRPr lang="it-IT"/>
          </a:p>
        </p:txBody>
      </p:sp>
    </p:spTree>
    <p:extLst>
      <p:ext uri="{BB962C8B-B14F-4D97-AF65-F5344CB8AC3E}">
        <p14:creationId xmlns:p14="http://schemas.microsoft.com/office/powerpoint/2010/main" val="4052795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CasellaDiTesto 7">
            <a:extLst>
              <a:ext uri="{FF2B5EF4-FFF2-40B4-BE49-F238E27FC236}">
                <a16:creationId xmlns:a16="http://schemas.microsoft.com/office/drawing/2014/main" id="{A9317B6F-DF24-6B90-C077-590F06FB32A4}"/>
              </a:ext>
            </a:extLst>
          </p:cNvPr>
          <p:cNvSpPr txBox="1"/>
          <p:nvPr/>
        </p:nvSpPr>
        <p:spPr>
          <a:xfrm>
            <a:off x="1428207" y="2151727"/>
            <a:ext cx="4949371" cy="3046988"/>
          </a:xfrm>
          <a:prstGeom prst="rect">
            <a:avLst/>
          </a:prstGeom>
          <a:noFill/>
        </p:spPr>
        <p:txBody>
          <a:bodyPr wrap="square" rtlCol="0">
            <a:spAutoFit/>
          </a:bodyPr>
          <a:lstStyle/>
          <a:p>
            <a:pPr algn="ctr"/>
            <a:r>
              <a:rPr lang="it-IT" sz="3200" b="1">
                <a:latin typeface="CMU Concrete" panose="02000603000000000000" pitchFamily="2" charset="0"/>
                <a:ea typeface="CMU Concrete" panose="02000603000000000000" pitchFamily="2" charset="0"/>
                <a:cs typeface="CMU Concrete" panose="02000603000000000000" pitchFamily="2" charset="0"/>
              </a:rPr>
              <a:t>Food for Thought</a:t>
            </a:r>
          </a:p>
          <a:p>
            <a:pPr algn="ctr"/>
            <a:endParaRPr lang="it-IT" sz="3200" b="1">
              <a:latin typeface="CMU Concrete" panose="02000603000000000000" pitchFamily="2" charset="0"/>
              <a:ea typeface="CMU Concrete" panose="02000603000000000000" pitchFamily="2" charset="0"/>
              <a:cs typeface="CMU Concrete" panose="02000603000000000000" pitchFamily="2" charset="0"/>
            </a:endParaRPr>
          </a:p>
          <a:p>
            <a:pPr algn="ctr"/>
            <a:r>
              <a:rPr lang="it-IT" sz="3200" b="1">
                <a:latin typeface="CMU Concrete" panose="02000603000000000000" pitchFamily="2" charset="0"/>
                <a:ea typeface="CMU Concrete" panose="02000603000000000000" pitchFamily="2" charset="0"/>
                <a:cs typeface="CMU Concrete" panose="02000603000000000000" pitchFamily="2" charset="0"/>
              </a:rPr>
              <a:t>A Convolutional Neural Network application for Food Image classification</a:t>
            </a:r>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pic>
        <p:nvPicPr>
          <p:cNvPr id="5" name="Immagine 4" descr="Immagine che contiene piatto, tavolo, cibo, interni&#10;&#10;Descrizione generata automaticamente">
            <a:extLst>
              <a:ext uri="{FF2B5EF4-FFF2-40B4-BE49-F238E27FC236}">
                <a16:creationId xmlns:a16="http://schemas.microsoft.com/office/drawing/2014/main" id="{B31652E1-2828-15BC-F207-8166325402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0289" y="155447"/>
            <a:ext cx="4365151" cy="6547104"/>
          </a:xfrm>
          <a:prstGeom prst="rect">
            <a:avLst/>
          </a:prstGeom>
          <a:ln>
            <a:solidFill>
              <a:schemeClr val="tx1"/>
            </a:solidFill>
          </a:ln>
          <a:effectLst>
            <a:outerShdw blurRad="50800" dist="38100" dir="2700000" algn="tl" rotWithShape="0">
              <a:prstClr val="black">
                <a:alpha val="40000"/>
              </a:prstClr>
            </a:outerShdw>
          </a:effectLst>
        </p:spPr>
      </p:pic>
      <p:sp>
        <p:nvSpPr>
          <p:cNvPr id="6" name="CasellaDiTesto 5">
            <a:extLst>
              <a:ext uri="{FF2B5EF4-FFF2-40B4-BE49-F238E27FC236}">
                <a16:creationId xmlns:a16="http://schemas.microsoft.com/office/drawing/2014/main" id="{F00D0DA4-6259-6349-39C1-01A1ABF7258E}"/>
              </a:ext>
            </a:extLst>
          </p:cNvPr>
          <p:cNvSpPr txBox="1"/>
          <p:nvPr/>
        </p:nvSpPr>
        <p:spPr>
          <a:xfrm>
            <a:off x="-7257" y="6596390"/>
            <a:ext cx="2005874" cy="261610"/>
          </a:xfrm>
          <a:prstGeom prst="rect">
            <a:avLst/>
          </a:prstGeom>
          <a:noFill/>
        </p:spPr>
        <p:txBody>
          <a:bodyPr wrap="square" rtlCol="0">
            <a:spAutoFit/>
          </a:bodyPr>
          <a:lstStyle/>
          <a:p>
            <a:r>
              <a:rPr lang="it-IT" sz="1100"/>
              <a:t>Image: Joanie Simon - unsplash</a:t>
            </a:r>
          </a:p>
        </p:txBody>
      </p:sp>
    </p:spTree>
    <p:extLst>
      <p:ext uri="{BB962C8B-B14F-4D97-AF65-F5344CB8AC3E}">
        <p14:creationId xmlns:p14="http://schemas.microsoft.com/office/powerpoint/2010/main" val="4119432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Immagine 4">
            <a:extLst>
              <a:ext uri="{FF2B5EF4-FFF2-40B4-BE49-F238E27FC236}">
                <a16:creationId xmlns:a16="http://schemas.microsoft.com/office/drawing/2014/main" id="{6833BF93-D12F-E853-565C-4266B3B7E7FB}"/>
              </a:ext>
            </a:extLst>
          </p:cNvPr>
          <p:cNvPicPr>
            <a:picLocks noChangeAspect="1"/>
          </p:cNvPicPr>
          <p:nvPr/>
        </p:nvPicPr>
        <p:blipFill rotWithShape="1">
          <a:blip r:embed="rId2"/>
          <a:srcRect t="12174" b="15212"/>
          <a:stretch/>
        </p:blipFill>
        <p:spPr>
          <a:xfrm>
            <a:off x="5979214" y="314878"/>
            <a:ext cx="5993547" cy="3275002"/>
          </a:xfrm>
          <a:prstGeom prst="rect">
            <a:avLst/>
          </a:prstGeom>
          <a:ln>
            <a:solidFill>
              <a:schemeClr val="tx1"/>
            </a:solidFill>
          </a:ln>
          <a:effectLst>
            <a:outerShdw blurRad="50800" dist="38100" dir="2700000" algn="tl" rotWithShape="0">
              <a:prstClr val="black">
                <a:alpha val="40000"/>
              </a:prstClr>
            </a:outerShdw>
          </a:effectLst>
        </p:spPr>
      </p:pic>
      <p:pic>
        <p:nvPicPr>
          <p:cNvPr id="6" name="Immagine 5">
            <a:extLst>
              <a:ext uri="{FF2B5EF4-FFF2-40B4-BE49-F238E27FC236}">
                <a16:creationId xmlns:a16="http://schemas.microsoft.com/office/drawing/2014/main" id="{4B0EEB63-E8D6-7565-4C9E-DDECF65A7857}"/>
              </a:ext>
            </a:extLst>
          </p:cNvPr>
          <p:cNvPicPr>
            <a:picLocks noChangeAspect="1"/>
          </p:cNvPicPr>
          <p:nvPr/>
        </p:nvPicPr>
        <p:blipFill rotWithShape="1">
          <a:blip r:embed="rId3"/>
          <a:srcRect t="29856" b="21997"/>
          <a:stretch/>
        </p:blipFill>
        <p:spPr>
          <a:xfrm>
            <a:off x="5979215" y="3670608"/>
            <a:ext cx="5975372" cy="2876940"/>
          </a:xfrm>
          <a:prstGeom prst="rect">
            <a:avLst/>
          </a:prstGeom>
          <a:ln>
            <a:solidFill>
              <a:schemeClr val="tx1"/>
            </a:solidFill>
          </a:ln>
          <a:effectLst>
            <a:outerShdw blurRad="50800" dist="38100" dir="2700000" algn="tl" rotWithShape="0">
              <a:prstClr val="black">
                <a:alpha val="40000"/>
              </a:prstClr>
            </a:outerShdw>
          </a:effectLst>
        </p:spPr>
      </p:pic>
      <p:sp>
        <p:nvSpPr>
          <p:cNvPr id="8" name="CasellaDiTesto 7">
            <a:extLst>
              <a:ext uri="{FF2B5EF4-FFF2-40B4-BE49-F238E27FC236}">
                <a16:creationId xmlns:a16="http://schemas.microsoft.com/office/drawing/2014/main" id="{A9317B6F-DF24-6B90-C077-590F06FB32A4}"/>
              </a:ext>
            </a:extLst>
          </p:cNvPr>
          <p:cNvSpPr txBox="1"/>
          <p:nvPr/>
        </p:nvSpPr>
        <p:spPr>
          <a:xfrm>
            <a:off x="508000" y="2151727"/>
            <a:ext cx="4949371" cy="3046988"/>
          </a:xfrm>
          <a:prstGeom prst="rect">
            <a:avLst/>
          </a:prstGeom>
          <a:noFill/>
        </p:spPr>
        <p:txBody>
          <a:bodyPr wrap="square" rtlCol="0">
            <a:spAutoFit/>
          </a:bodyPr>
          <a:lstStyle/>
          <a:p>
            <a:pPr algn="ctr"/>
            <a:r>
              <a:rPr lang="it-IT" sz="3200" b="1">
                <a:latin typeface="CMU Concrete" panose="02000603000000000000" pitchFamily="2" charset="0"/>
                <a:ea typeface="CMU Concrete" panose="02000603000000000000" pitchFamily="2" charset="0"/>
                <a:cs typeface="CMU Concrete" panose="02000603000000000000" pitchFamily="2" charset="0"/>
              </a:rPr>
              <a:t>Food for Thought</a:t>
            </a:r>
          </a:p>
          <a:p>
            <a:pPr algn="ctr"/>
            <a:endParaRPr lang="it-IT" sz="3200" b="1">
              <a:latin typeface="CMU Concrete" panose="02000603000000000000" pitchFamily="2" charset="0"/>
              <a:ea typeface="CMU Concrete" panose="02000603000000000000" pitchFamily="2" charset="0"/>
              <a:cs typeface="CMU Concrete" panose="02000603000000000000" pitchFamily="2" charset="0"/>
            </a:endParaRPr>
          </a:p>
          <a:p>
            <a:pPr algn="ctr"/>
            <a:r>
              <a:rPr lang="it-IT" sz="3200" b="1">
                <a:latin typeface="CMU Concrete" panose="02000603000000000000" pitchFamily="2" charset="0"/>
                <a:ea typeface="CMU Concrete" panose="02000603000000000000" pitchFamily="2" charset="0"/>
                <a:cs typeface="CMU Concrete" panose="02000603000000000000" pitchFamily="2" charset="0"/>
              </a:rPr>
              <a:t>A Convolutional Neural Network application for Food Image classification</a:t>
            </a:r>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4"/>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4"/>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4"/>
            <a:stretch>
              <a:fillRect/>
            </a:stretch>
          </p:blipFill>
          <p:spPr>
            <a:xfrm>
              <a:off x="753294" y="522926"/>
              <a:ext cx="431800" cy="431800"/>
            </a:xfrm>
            <a:prstGeom prst="rect">
              <a:avLst/>
            </a:prstGeom>
          </p:spPr>
        </p:pic>
      </p:grpSp>
    </p:spTree>
    <p:extLst>
      <p:ext uri="{BB962C8B-B14F-4D97-AF65-F5344CB8AC3E}">
        <p14:creationId xmlns:p14="http://schemas.microsoft.com/office/powerpoint/2010/main" val="1723601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sp>
        <p:nvSpPr>
          <p:cNvPr id="3" name="CasellaDiTesto 2">
            <a:extLst>
              <a:ext uri="{FF2B5EF4-FFF2-40B4-BE49-F238E27FC236}">
                <a16:creationId xmlns:a16="http://schemas.microsoft.com/office/drawing/2014/main" id="{71ABDCE9-C5DD-B762-9712-3014F6156D5D}"/>
              </a:ext>
            </a:extLst>
          </p:cNvPr>
          <p:cNvSpPr txBox="1"/>
          <p:nvPr/>
        </p:nvSpPr>
        <p:spPr>
          <a:xfrm>
            <a:off x="1185094" y="1477652"/>
            <a:ext cx="9233626" cy="3416320"/>
          </a:xfrm>
          <a:prstGeom prst="rect">
            <a:avLst/>
          </a:prstGeom>
          <a:noFill/>
        </p:spPr>
        <p:txBody>
          <a:bodyPr wrap="square" rtlCol="0">
            <a:spAutoFit/>
          </a:bodyPr>
          <a:lstStyle/>
          <a:p>
            <a:r>
              <a:rPr lang="it-IT" sz="2400">
                <a:latin typeface="CMU Concrete" panose="02000603000000000000" pitchFamily="2" charset="0"/>
                <a:ea typeface="CMU Concrete" panose="02000603000000000000" pitchFamily="2" charset="0"/>
                <a:cs typeface="CMU Concrete" panose="02000603000000000000" pitchFamily="2" charset="0"/>
              </a:rPr>
              <a:t>Summary of the project</a:t>
            </a:r>
          </a:p>
          <a:p>
            <a:endParaRPr lang="it-IT" sz="2400">
              <a:latin typeface="CMU Concrete" panose="02000603000000000000" pitchFamily="2" charset="0"/>
              <a:ea typeface="CMU Concrete" panose="02000603000000000000" pitchFamily="2" charset="0"/>
              <a:cs typeface="CMU Concrete" panose="02000603000000000000" pitchFamily="2" charset="0"/>
            </a:endParaRPr>
          </a:p>
          <a:p>
            <a:pPr marL="457200" indent="-457200">
              <a:buFont typeface="+mj-lt"/>
              <a:buAutoNum type="arabicPeriod"/>
            </a:pPr>
            <a:r>
              <a:rPr lang="it-IT" sz="2400" strike="sngStrike">
                <a:latin typeface="CMU Concrete" panose="02000603000000000000" pitchFamily="2" charset="0"/>
                <a:ea typeface="CMU Concrete" panose="02000603000000000000" pitchFamily="2" charset="0"/>
                <a:cs typeface="CMU Concrete" panose="02000603000000000000" pitchFamily="2" charset="0"/>
              </a:rPr>
              <a:t>List the group members</a:t>
            </a:r>
          </a:p>
          <a:p>
            <a:pPr marL="457200" indent="-457200">
              <a:buFont typeface="+mj-lt"/>
              <a:buAutoNum type="arabicPeriod"/>
            </a:pPr>
            <a:r>
              <a:rPr lang="en-US" sz="2400" strike="sngStrike">
                <a:latin typeface="CMU Concrete" panose="02000603000000000000" pitchFamily="2" charset="0"/>
                <a:ea typeface="CMU Concrete" panose="02000603000000000000" pitchFamily="2" charset="0"/>
                <a:cs typeface="CMU Concrete" panose="02000603000000000000" pitchFamily="2" charset="0"/>
              </a:rPr>
              <a:t>Introduce the problem you are trying to solve</a:t>
            </a:r>
            <a:endParaRPr lang="it-IT" sz="2400" strike="sngStrike">
              <a:latin typeface="CMU Concrete" panose="02000603000000000000" pitchFamily="2" charset="0"/>
              <a:ea typeface="CMU Concrete" panose="02000603000000000000" pitchFamily="2" charset="0"/>
              <a:cs typeface="CMU Concrete" panose="02000603000000000000" pitchFamily="2" charset="0"/>
            </a:endParaRPr>
          </a:p>
          <a:p>
            <a:pPr marL="457200" indent="-457200">
              <a:buFont typeface="+mj-lt"/>
              <a:buAutoNum type="arabicPeriod"/>
            </a:pPr>
            <a:r>
              <a:rPr lang="en-US" sz="2400" strike="sngStrike">
                <a:latin typeface="CMU Concrete" panose="02000603000000000000" pitchFamily="2" charset="0"/>
                <a:ea typeface="CMU Concrete" panose="02000603000000000000" pitchFamily="2" charset="0"/>
                <a:cs typeface="CMU Concrete" panose="02000603000000000000" pitchFamily="2" charset="0"/>
              </a:rPr>
              <a:t>Show an analysis of the available data</a:t>
            </a:r>
          </a:p>
          <a:p>
            <a:pPr marL="457200" indent="-457200">
              <a:buFont typeface="+mj-lt"/>
              <a:buAutoNum type="arabicPeriod"/>
            </a:pPr>
            <a:r>
              <a:rPr lang="it-IT" sz="2400">
                <a:latin typeface="CMU Concrete" panose="02000603000000000000" pitchFamily="2" charset="0"/>
                <a:ea typeface="CMU Concrete" panose="02000603000000000000" pitchFamily="2" charset="0"/>
                <a:cs typeface="CMU Concrete" panose="02000603000000000000" pitchFamily="2" charset="0"/>
              </a:rPr>
              <a:t>Describe your solution</a:t>
            </a:r>
          </a:p>
          <a:p>
            <a:pPr marL="457200" indent="-457200">
              <a:buFont typeface="+mj-lt"/>
              <a:buAutoNum type="arabicPeriod"/>
            </a:pPr>
            <a:r>
              <a:rPr lang="en-US" sz="2400">
                <a:latin typeface="CMU Concrete" panose="02000603000000000000" pitchFamily="2" charset="0"/>
                <a:ea typeface="CMU Concrete" panose="02000603000000000000" pitchFamily="2" charset="0"/>
                <a:cs typeface="CMU Concrete" panose="02000603000000000000" pitchFamily="2" charset="0"/>
              </a:rPr>
              <a:t>Comment positive and negative results of your solution (rely on quantitative and qualitative observations)</a:t>
            </a:r>
          </a:p>
          <a:p>
            <a:pPr marL="457200" indent="-457200">
              <a:buFont typeface="+mj-lt"/>
              <a:buAutoNum type="arabicPeriod"/>
            </a:pPr>
            <a:r>
              <a:rPr lang="en-US" sz="2400">
                <a:latin typeface="CMU Concrete" panose="02000603000000000000" pitchFamily="2" charset="0"/>
                <a:ea typeface="CMU Concrete" panose="02000603000000000000" pitchFamily="2" charset="0"/>
                <a:cs typeface="CMU Concrete" panose="02000603000000000000" pitchFamily="2" charset="0"/>
              </a:rPr>
              <a:t>6. Describe alternative (possibly failed) experiments</a:t>
            </a:r>
            <a:endParaRPr lang="it-IT" sz="2400">
              <a:latin typeface="CMU Concrete" panose="02000603000000000000" pitchFamily="2" charset="0"/>
              <a:ea typeface="CMU Concrete" panose="02000603000000000000" pitchFamily="2" charset="0"/>
              <a:cs typeface="CMU Concrete" panose="02000603000000000000" pitchFamily="2" charset="0"/>
            </a:endParaRPr>
          </a:p>
        </p:txBody>
      </p:sp>
    </p:spTree>
    <p:extLst>
      <p:ext uri="{BB962C8B-B14F-4D97-AF65-F5344CB8AC3E}">
        <p14:creationId xmlns:p14="http://schemas.microsoft.com/office/powerpoint/2010/main" val="618294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sp>
        <p:nvSpPr>
          <p:cNvPr id="3" name="CasellaDiTesto 2">
            <a:extLst>
              <a:ext uri="{FF2B5EF4-FFF2-40B4-BE49-F238E27FC236}">
                <a16:creationId xmlns:a16="http://schemas.microsoft.com/office/drawing/2014/main" id="{71ABDCE9-C5DD-B762-9712-3014F6156D5D}"/>
              </a:ext>
            </a:extLst>
          </p:cNvPr>
          <p:cNvSpPr txBox="1"/>
          <p:nvPr/>
        </p:nvSpPr>
        <p:spPr>
          <a:xfrm>
            <a:off x="1185094" y="1477652"/>
            <a:ext cx="9233626" cy="1569660"/>
          </a:xfrm>
          <a:prstGeom prst="rect">
            <a:avLst/>
          </a:prstGeom>
          <a:noFill/>
        </p:spPr>
        <p:txBody>
          <a:bodyPr wrap="square" rtlCol="0">
            <a:spAutoFit/>
          </a:bodyPr>
          <a:lstStyle/>
          <a:p>
            <a:r>
              <a:rPr lang="it-IT" sz="2400">
                <a:latin typeface="CMU Concrete" panose="02000603000000000000" pitchFamily="2" charset="0"/>
                <a:ea typeface="CMU Concrete" panose="02000603000000000000" pitchFamily="2" charset="0"/>
                <a:cs typeface="CMU Concrete" panose="02000603000000000000" pitchFamily="2" charset="0"/>
              </a:rPr>
              <a:t>Summary of the project</a:t>
            </a:r>
          </a:p>
          <a:p>
            <a:endParaRPr lang="it-IT" sz="2400">
              <a:latin typeface="CMU Concrete" panose="02000603000000000000" pitchFamily="2" charset="0"/>
              <a:ea typeface="CMU Concrete" panose="02000603000000000000" pitchFamily="2" charset="0"/>
              <a:cs typeface="CMU Concrete" panose="02000603000000000000" pitchFamily="2" charset="0"/>
            </a:endParaRPr>
          </a:p>
          <a:p>
            <a:pPr marL="457200" indent="-457200">
              <a:buFont typeface="+mj-lt"/>
              <a:buAutoNum type="arabicPeriod"/>
            </a:pPr>
            <a:r>
              <a:rPr lang="it-IT" sz="2400">
                <a:latin typeface="CMU Concrete" panose="02000603000000000000" pitchFamily="2" charset="0"/>
                <a:ea typeface="CMU Concrete" panose="02000603000000000000" pitchFamily="2" charset="0"/>
                <a:cs typeface="CMU Concrete" panose="02000603000000000000" pitchFamily="2" charset="0"/>
              </a:rPr>
              <a:t>List the group members</a:t>
            </a:r>
          </a:p>
          <a:p>
            <a:r>
              <a:rPr lang="it-IT" sz="2400">
                <a:latin typeface="CMU Concrete" panose="02000603000000000000" pitchFamily="2" charset="0"/>
                <a:ea typeface="CMU Concrete" panose="02000603000000000000" pitchFamily="2" charset="0"/>
                <a:cs typeface="CMU Concrete" panose="02000603000000000000" pitchFamily="2" charset="0"/>
              </a:rPr>
              <a:t>	- Alessandro Maccario (Badge number: 865682)</a:t>
            </a:r>
          </a:p>
        </p:txBody>
      </p:sp>
    </p:spTree>
    <p:extLst>
      <p:ext uri="{BB962C8B-B14F-4D97-AF65-F5344CB8AC3E}">
        <p14:creationId xmlns:p14="http://schemas.microsoft.com/office/powerpoint/2010/main" val="801648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5632311"/>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Introduction to the problem</a:t>
            </a:r>
          </a:p>
          <a:p>
            <a:endParaRPr lang="it-IT" b="1">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en-US" b="1">
                <a:latin typeface="CMU Concrete" panose="02000603000000000000" pitchFamily="2" charset="0"/>
                <a:ea typeface="CMU Concrete" panose="02000603000000000000" pitchFamily="2" charset="0"/>
                <a:cs typeface="CMU Concrete" panose="02000603000000000000" pitchFamily="2" charset="0"/>
              </a:rPr>
              <a:t>Image Food classification is the process of identifying the type of food contained in an image. It is a challenging problem due to the wide variety of food items that exist and the variations that can occur within each type of food. Deep neural networks have proven to be effective for solving a variety of image classification tasks, including food classification. </a:t>
            </a:r>
          </a:p>
          <a:p>
            <a:endParaRPr lang="it-IT" b="1">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b="1">
                <a:latin typeface="CMU Concrete" panose="02000603000000000000" pitchFamily="2" charset="0"/>
                <a:ea typeface="CMU Concrete" panose="02000603000000000000" pitchFamily="2" charset="0"/>
                <a:cs typeface="CMU Concrete" panose="02000603000000000000" pitchFamily="2" charset="0"/>
              </a:rPr>
              <a:t>CNN are particularly well-suited for image classification tasks because they can learn features from images and identify patterns and characteristics that are relevant for classification;</a:t>
            </a:r>
          </a:p>
          <a:p>
            <a:pPr marL="285750" indent="-285750">
              <a:buFontTx/>
              <a:buChar char="-"/>
            </a:pPr>
            <a:endParaRPr lang="it-IT" b="1">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b="1">
                <a:latin typeface="CMU Concrete" panose="02000603000000000000" pitchFamily="2" charset="0"/>
                <a:ea typeface="CMU Concrete" panose="02000603000000000000" pitchFamily="2" charset="0"/>
                <a:cs typeface="CMU Concrete" panose="02000603000000000000" pitchFamily="2" charset="0"/>
              </a:rPr>
              <a:t>One of the problem encountered in this specific project is that for some categories (sushi and sashimi, for instance) the features to be learned are similar to each other and therefore is not simple, even for a human, to be able to distinguish those two types of food.</a:t>
            </a:r>
          </a:p>
        </p:txBody>
      </p:sp>
      <p:sp>
        <p:nvSpPr>
          <p:cNvPr id="5" name="CasellaDiTesto 4">
            <a:extLst>
              <a:ext uri="{FF2B5EF4-FFF2-40B4-BE49-F238E27FC236}">
                <a16:creationId xmlns:a16="http://schemas.microsoft.com/office/drawing/2014/main" id="{0AFCA244-E3B8-5F9F-6CA7-8021BC044638}"/>
              </a:ext>
            </a:extLst>
          </p:cNvPr>
          <p:cNvSpPr txBox="1"/>
          <p:nvPr/>
        </p:nvSpPr>
        <p:spPr>
          <a:xfrm>
            <a:off x="2272937" y="-5162"/>
            <a:ext cx="7302137" cy="923330"/>
          </a:xfrm>
          <a:prstGeom prst="rect">
            <a:avLst/>
          </a:prstGeom>
          <a:noFill/>
        </p:spPr>
        <p:txBody>
          <a:bodyPr wrap="square" rtlCol="0">
            <a:spAutoFit/>
          </a:bodyPr>
          <a:lstStyle/>
          <a:p>
            <a:r>
              <a:rPr lang="it-IT"/>
              <a:t>Remember: </a:t>
            </a:r>
          </a:p>
          <a:p>
            <a:r>
              <a:rPr lang="it-IT"/>
              <a:t>- each slide max 3 points to show. The rest will be said out loud but in this case you can just put all the comments down below in the notes!</a:t>
            </a:r>
          </a:p>
        </p:txBody>
      </p:sp>
      <p:pic>
        <p:nvPicPr>
          <p:cNvPr id="6" name="Immagine 5" descr="Immagine che contiene piatto, sushi, cibo, interni&#10;&#10;Descrizione generata automaticamente">
            <a:extLst>
              <a:ext uri="{FF2B5EF4-FFF2-40B4-BE49-F238E27FC236}">
                <a16:creationId xmlns:a16="http://schemas.microsoft.com/office/drawing/2014/main" id="{45F2ECF6-2274-1C31-86F5-F29C383D55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7844" y="3524863"/>
            <a:ext cx="1914509" cy="2847218"/>
          </a:xfrm>
          <a:prstGeom prst="rect">
            <a:avLst/>
          </a:prstGeom>
        </p:spPr>
      </p:pic>
      <p:sp>
        <p:nvSpPr>
          <p:cNvPr id="7" name="CasellaDiTesto 6">
            <a:extLst>
              <a:ext uri="{FF2B5EF4-FFF2-40B4-BE49-F238E27FC236}">
                <a16:creationId xmlns:a16="http://schemas.microsoft.com/office/drawing/2014/main" id="{1428AF31-6FF6-1AAB-1021-B6F250998120}"/>
              </a:ext>
            </a:extLst>
          </p:cNvPr>
          <p:cNvSpPr txBox="1"/>
          <p:nvPr/>
        </p:nvSpPr>
        <p:spPr>
          <a:xfrm>
            <a:off x="9575074" y="6419501"/>
            <a:ext cx="1965960" cy="369332"/>
          </a:xfrm>
          <a:prstGeom prst="rect">
            <a:avLst/>
          </a:prstGeom>
          <a:noFill/>
        </p:spPr>
        <p:txBody>
          <a:bodyPr wrap="square" rtlCol="0">
            <a:spAutoFit/>
          </a:bodyPr>
          <a:lstStyle/>
          <a:p>
            <a:r>
              <a:rPr lang="it-IT"/>
              <a:t>sashimi</a:t>
            </a:r>
          </a:p>
        </p:txBody>
      </p:sp>
      <p:pic>
        <p:nvPicPr>
          <p:cNvPr id="9" name="Immagine 8" descr="Immagine che contiene cibo, interni, piatto, sushi&#10;&#10;Descrizione generata automaticamente">
            <a:extLst>
              <a:ext uri="{FF2B5EF4-FFF2-40B4-BE49-F238E27FC236}">
                <a16:creationId xmlns:a16="http://schemas.microsoft.com/office/drawing/2014/main" id="{EF37BC4C-5A3D-D9A4-542A-7204E30F9B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9691" y="1636135"/>
            <a:ext cx="3410814" cy="1319783"/>
          </a:xfrm>
          <a:prstGeom prst="rect">
            <a:avLst/>
          </a:prstGeom>
        </p:spPr>
      </p:pic>
      <p:sp>
        <p:nvSpPr>
          <p:cNvPr id="11" name="CasellaDiTesto 10">
            <a:extLst>
              <a:ext uri="{FF2B5EF4-FFF2-40B4-BE49-F238E27FC236}">
                <a16:creationId xmlns:a16="http://schemas.microsoft.com/office/drawing/2014/main" id="{DDD79B75-4742-06F5-1831-325AD1EBFA05}"/>
              </a:ext>
            </a:extLst>
          </p:cNvPr>
          <p:cNvSpPr txBox="1"/>
          <p:nvPr/>
        </p:nvSpPr>
        <p:spPr>
          <a:xfrm>
            <a:off x="9575074" y="3025085"/>
            <a:ext cx="1965960" cy="369332"/>
          </a:xfrm>
          <a:prstGeom prst="rect">
            <a:avLst/>
          </a:prstGeom>
          <a:noFill/>
        </p:spPr>
        <p:txBody>
          <a:bodyPr wrap="square" rtlCol="0">
            <a:spAutoFit/>
          </a:bodyPr>
          <a:lstStyle/>
          <a:p>
            <a:r>
              <a:rPr lang="it-IT"/>
              <a:t>sushi</a:t>
            </a:r>
          </a:p>
        </p:txBody>
      </p:sp>
    </p:spTree>
    <p:extLst>
      <p:ext uri="{BB962C8B-B14F-4D97-AF65-F5344CB8AC3E}">
        <p14:creationId xmlns:p14="http://schemas.microsoft.com/office/powerpoint/2010/main" val="4225149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Show an analysis of the available data</a:t>
            </a:r>
          </a:p>
        </p:txBody>
      </p:sp>
      <p:sp>
        <p:nvSpPr>
          <p:cNvPr id="5" name="CasellaDiTesto 4">
            <a:extLst>
              <a:ext uri="{FF2B5EF4-FFF2-40B4-BE49-F238E27FC236}">
                <a16:creationId xmlns:a16="http://schemas.microsoft.com/office/drawing/2014/main" id="{0AFCA244-E3B8-5F9F-6CA7-8021BC044638}"/>
              </a:ext>
            </a:extLst>
          </p:cNvPr>
          <p:cNvSpPr txBox="1"/>
          <p:nvPr/>
        </p:nvSpPr>
        <p:spPr>
          <a:xfrm>
            <a:off x="2272937" y="-5162"/>
            <a:ext cx="7302137" cy="923330"/>
          </a:xfrm>
          <a:prstGeom prst="rect">
            <a:avLst/>
          </a:prstGeom>
          <a:noFill/>
        </p:spPr>
        <p:txBody>
          <a:bodyPr wrap="square" rtlCol="0">
            <a:spAutoFit/>
          </a:bodyPr>
          <a:lstStyle/>
          <a:p>
            <a:r>
              <a:rPr lang="it-IT"/>
              <a:t>Remember: </a:t>
            </a:r>
          </a:p>
          <a:p>
            <a:r>
              <a:rPr lang="it-IT"/>
              <a:t>- each slide max 3 points to show. The rest will be said out loud but in this case you can just put all the comments down below in the notes!</a:t>
            </a:r>
          </a:p>
        </p:txBody>
      </p:sp>
      <p:sp>
        <p:nvSpPr>
          <p:cNvPr id="3" name="CasellaDiTesto 2">
            <a:extLst>
              <a:ext uri="{FF2B5EF4-FFF2-40B4-BE49-F238E27FC236}">
                <a16:creationId xmlns:a16="http://schemas.microsoft.com/office/drawing/2014/main" id="{14A780A4-209F-CD60-9F35-470D6BA50830}"/>
              </a:ext>
            </a:extLst>
          </p:cNvPr>
          <p:cNvSpPr txBox="1"/>
          <p:nvPr/>
        </p:nvSpPr>
        <p:spPr>
          <a:xfrm>
            <a:off x="146348" y="1860210"/>
            <a:ext cx="4592342" cy="5078313"/>
          </a:xfrm>
          <a:prstGeom prst="rect">
            <a:avLst/>
          </a:prstGeom>
          <a:noFill/>
        </p:spPr>
        <p:txBody>
          <a:bodyPr wrap="square" rtlCol="0">
            <a:spAutoFit/>
          </a:bodyPr>
          <a:lstStyle/>
          <a:p>
            <a:pPr marL="285750" indent="-285750">
              <a:buFont typeface="Arial" panose="020B0604020202020204" pitchFamily="34" charset="0"/>
              <a:buChar char="•"/>
            </a:pPr>
            <a:r>
              <a:rPr lang="it-IT">
                <a:latin typeface="CMU Concrete" panose="02000603000000000000" pitchFamily="2" charset="0"/>
                <a:ea typeface="CMU Concrete" panose="02000603000000000000" pitchFamily="2" charset="0"/>
                <a:cs typeface="CMU Concrete" panose="02000603000000000000" pitchFamily="2" charset="0"/>
              </a:rPr>
              <a:t>In this picture it is possible to see different food classes for the problem at hand. The pictures present are also in different shapes, for instance:</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french_fries: (756, 1008,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caprese_salad: (1078, 808,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pizza: (782, 1056,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greek_salad: (159, 212,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sashimi: (389, 422,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hot_dog: (1650, 1081,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caesar_salad: (808, 1078,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hamburger: (549, 502,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sushi: (808, 1078, 3)</a:t>
            </a:r>
          </a:p>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Before feeding them into the models, the preprocessing procedure involves a resizing of the images.</a:t>
            </a:r>
            <a:endParaRPr lang="it-IT">
              <a:latin typeface="CMU Concrete" panose="02000603000000000000" pitchFamily="2" charset="0"/>
              <a:ea typeface="CMU Concrete" panose="02000603000000000000" pitchFamily="2" charset="0"/>
              <a:cs typeface="CMU Concrete" panose="02000603000000000000" pitchFamily="2" charset="0"/>
            </a:endParaRPr>
          </a:p>
          <a:p>
            <a:endParaRPr lang="it-IT" b="1">
              <a:latin typeface="CMU Concrete" panose="02000603000000000000" pitchFamily="2" charset="0"/>
              <a:ea typeface="CMU Concrete" panose="02000603000000000000" pitchFamily="2" charset="0"/>
              <a:cs typeface="CMU Concrete" panose="02000603000000000000" pitchFamily="2" charset="0"/>
            </a:endParaRPr>
          </a:p>
          <a:p>
            <a:endParaRPr lang="it-IT" b="1">
              <a:latin typeface="CMU Concrete" panose="02000603000000000000" pitchFamily="2" charset="0"/>
              <a:ea typeface="CMU Concrete" panose="02000603000000000000" pitchFamily="2" charset="0"/>
              <a:cs typeface="CMU Concrete" panose="02000603000000000000" pitchFamily="2" charset="0"/>
            </a:endParaRPr>
          </a:p>
        </p:txBody>
      </p:sp>
      <p:pic>
        <p:nvPicPr>
          <p:cNvPr id="2050" name="Picture 2">
            <a:extLst>
              <a:ext uri="{FF2B5EF4-FFF2-40B4-BE49-F238E27FC236}">
                <a16:creationId xmlns:a16="http://schemas.microsoft.com/office/drawing/2014/main" id="{7D6E496B-9B7E-5E7C-13DF-277C56735D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8614" y="1615434"/>
            <a:ext cx="6707870" cy="4785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598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Show an analysis of the available data</a:t>
            </a:r>
          </a:p>
        </p:txBody>
      </p:sp>
      <p:sp>
        <p:nvSpPr>
          <p:cNvPr id="5" name="CasellaDiTesto 4">
            <a:extLst>
              <a:ext uri="{FF2B5EF4-FFF2-40B4-BE49-F238E27FC236}">
                <a16:creationId xmlns:a16="http://schemas.microsoft.com/office/drawing/2014/main" id="{0AFCA244-E3B8-5F9F-6CA7-8021BC044638}"/>
              </a:ext>
            </a:extLst>
          </p:cNvPr>
          <p:cNvSpPr txBox="1"/>
          <p:nvPr/>
        </p:nvSpPr>
        <p:spPr>
          <a:xfrm>
            <a:off x="2272937" y="-5162"/>
            <a:ext cx="7302137" cy="923330"/>
          </a:xfrm>
          <a:prstGeom prst="rect">
            <a:avLst/>
          </a:prstGeom>
          <a:noFill/>
        </p:spPr>
        <p:txBody>
          <a:bodyPr wrap="square" rtlCol="0">
            <a:spAutoFit/>
          </a:bodyPr>
          <a:lstStyle/>
          <a:p>
            <a:r>
              <a:rPr lang="it-IT"/>
              <a:t>Remember: </a:t>
            </a:r>
          </a:p>
          <a:p>
            <a:r>
              <a:rPr lang="it-IT"/>
              <a:t>- each slide max 3 points to show. The rest will be said out loud but in this case you can just put all the comments down below in the notes!</a:t>
            </a:r>
          </a:p>
        </p:txBody>
      </p:sp>
      <p:pic>
        <p:nvPicPr>
          <p:cNvPr id="1026" name="Picture 2">
            <a:extLst>
              <a:ext uri="{FF2B5EF4-FFF2-40B4-BE49-F238E27FC236}">
                <a16:creationId xmlns:a16="http://schemas.microsoft.com/office/drawing/2014/main" id="{585F8B9A-79AE-9C70-DEF0-BAFD2154C5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0351" y="1740290"/>
            <a:ext cx="6575301" cy="4663440"/>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14A780A4-209F-CD60-9F35-470D6BA50830}"/>
              </a:ext>
            </a:extLst>
          </p:cNvPr>
          <p:cNvSpPr txBox="1"/>
          <p:nvPr/>
        </p:nvSpPr>
        <p:spPr>
          <a:xfrm>
            <a:off x="146347" y="1860211"/>
            <a:ext cx="5179179" cy="5632311"/>
          </a:xfrm>
          <a:prstGeom prst="rect">
            <a:avLst/>
          </a:prstGeom>
          <a:noFill/>
        </p:spPr>
        <p:txBody>
          <a:bodyPr wrap="square" rtlCol="0">
            <a:spAutoFit/>
          </a:bodyPr>
          <a:lstStyle/>
          <a:p>
            <a:pPr marL="285750" indent="-285750">
              <a:buFont typeface="Arial" panose="020B0604020202020204" pitchFamily="34" charset="0"/>
              <a:buChar char="•"/>
            </a:pPr>
            <a:r>
              <a:rPr lang="it-IT">
                <a:latin typeface="CMU Concrete" panose="02000603000000000000" pitchFamily="2" charset="0"/>
                <a:ea typeface="CMU Concrete" panose="02000603000000000000" pitchFamily="2" charset="0"/>
                <a:cs typeface="CMU Concrete" panose="02000603000000000000" pitchFamily="2" charset="0"/>
              </a:rPr>
              <a:t>The available data is divided in 9 different categories, such as </a:t>
            </a:r>
            <a:r>
              <a:rPr lang="it-IT" i="1">
                <a:latin typeface="CMU Concrete" panose="02000603000000000000" pitchFamily="2" charset="0"/>
                <a:ea typeface="CMU Concrete" panose="02000603000000000000" pitchFamily="2" charset="0"/>
                <a:cs typeface="CMU Concrete" panose="02000603000000000000" pitchFamily="2" charset="0"/>
              </a:rPr>
              <a:t>pizza</a:t>
            </a:r>
            <a:r>
              <a:rPr lang="it-IT">
                <a:latin typeface="CMU Concrete" panose="02000603000000000000" pitchFamily="2" charset="0"/>
                <a:ea typeface="CMU Concrete" panose="02000603000000000000" pitchFamily="2" charset="0"/>
                <a:cs typeface="CMU Concrete" panose="02000603000000000000" pitchFamily="2" charset="0"/>
              </a:rPr>
              <a:t>, </a:t>
            </a:r>
            <a:r>
              <a:rPr lang="it-IT" i="1">
                <a:latin typeface="CMU Concrete" panose="02000603000000000000" pitchFamily="2" charset="0"/>
                <a:ea typeface="CMU Concrete" panose="02000603000000000000" pitchFamily="2" charset="0"/>
                <a:cs typeface="CMU Concrete" panose="02000603000000000000" pitchFamily="2" charset="0"/>
              </a:rPr>
              <a:t>hamburger</a:t>
            </a:r>
            <a:r>
              <a:rPr lang="it-IT">
                <a:latin typeface="CMU Concrete" panose="02000603000000000000" pitchFamily="2" charset="0"/>
                <a:ea typeface="CMU Concrete" panose="02000603000000000000" pitchFamily="2" charset="0"/>
                <a:cs typeface="CMU Concrete" panose="02000603000000000000" pitchFamily="2" charset="0"/>
              </a:rPr>
              <a:t>, </a:t>
            </a:r>
            <a:r>
              <a:rPr lang="it-IT" i="1">
                <a:latin typeface="CMU Concrete" panose="02000603000000000000" pitchFamily="2" charset="0"/>
                <a:ea typeface="CMU Concrete" panose="02000603000000000000" pitchFamily="2" charset="0"/>
                <a:cs typeface="CMU Concrete" panose="02000603000000000000" pitchFamily="2" charset="0"/>
              </a:rPr>
              <a:t>sushi</a:t>
            </a:r>
            <a:r>
              <a:rPr lang="it-IT">
                <a:latin typeface="CMU Concrete" panose="02000603000000000000" pitchFamily="2" charset="0"/>
                <a:ea typeface="CMU Concrete" panose="02000603000000000000" pitchFamily="2" charset="0"/>
                <a:cs typeface="CMU Concrete" panose="02000603000000000000" pitchFamily="2" charset="0"/>
              </a:rPr>
              <a:t>.</a:t>
            </a:r>
          </a:p>
          <a:p>
            <a:pPr marL="285750" indent="-285750">
              <a:buFont typeface="Arial" panose="020B0604020202020204" pitchFamily="34" charset="0"/>
              <a:buChar char="•"/>
            </a:pPr>
            <a:r>
              <a:rPr lang="it-IT">
                <a:latin typeface="CMU Concrete" panose="02000603000000000000" pitchFamily="2" charset="0"/>
                <a:ea typeface="CMU Concrete" panose="02000603000000000000" pitchFamily="2" charset="0"/>
                <a:cs typeface="CMU Concrete" panose="02000603000000000000" pitchFamily="2" charset="0"/>
              </a:rPr>
              <a:t>The problem itself is an </a:t>
            </a:r>
            <a:r>
              <a:rPr lang="it-IT" b="1" i="1">
                <a:latin typeface="CMU Concrete" panose="02000603000000000000" pitchFamily="2" charset="0"/>
                <a:ea typeface="CMU Concrete" panose="02000603000000000000" pitchFamily="2" charset="0"/>
                <a:cs typeface="CMU Concrete" panose="02000603000000000000" pitchFamily="2" charset="0"/>
              </a:rPr>
              <a:t>unbalanced problem</a:t>
            </a:r>
            <a:r>
              <a:rPr lang="it-IT" b="1">
                <a:latin typeface="CMU Concrete" panose="02000603000000000000" pitchFamily="2" charset="0"/>
                <a:ea typeface="CMU Concrete" panose="02000603000000000000" pitchFamily="2" charset="0"/>
                <a:cs typeface="CMU Concrete" panose="02000603000000000000" pitchFamily="2" charset="0"/>
              </a:rPr>
              <a:t>, </a:t>
            </a:r>
            <a:r>
              <a:rPr lang="it-IT">
                <a:latin typeface="CMU Concrete" panose="02000603000000000000" pitchFamily="2" charset="0"/>
                <a:ea typeface="CMU Concrete" panose="02000603000000000000" pitchFamily="2" charset="0"/>
                <a:cs typeface="CMU Concrete" panose="02000603000000000000" pitchFamily="2" charset="0"/>
              </a:rPr>
              <a:t>that is the number of examples in different classes is not equal. The model in this case can have difficulties to learn the classes with fewer data points.</a:t>
            </a:r>
          </a:p>
          <a:p>
            <a:pPr marL="285750" indent="-285750">
              <a:buFont typeface="Arial" panose="020B0604020202020204" pitchFamily="34" charset="0"/>
              <a:buChar char="•"/>
            </a:pPr>
            <a:r>
              <a:rPr lang="it-IT">
                <a:latin typeface="CMU Concrete" panose="02000603000000000000" pitchFamily="2" charset="0"/>
                <a:ea typeface="CMU Concrete" panose="02000603000000000000" pitchFamily="2" charset="0"/>
                <a:cs typeface="CMU Concrete" panose="02000603000000000000" pitchFamily="2" charset="0"/>
              </a:rPr>
              <a:t>In order to overcome the previous challenge, a data augmentation method has been considered in order to create sligtly different copies of the data right after separating the data in training, testing and validation folders. The training folder has been augmented reaching 200 images for each classes, before feeding the data to the model. The augmentation procedure involved horizontal and vertical flipping, brightness and hue modification.</a:t>
            </a:r>
          </a:p>
          <a:p>
            <a:endParaRPr lang="it-IT" b="1">
              <a:latin typeface="CMU Concrete" panose="02000603000000000000" pitchFamily="2" charset="0"/>
              <a:ea typeface="CMU Concrete" panose="02000603000000000000" pitchFamily="2" charset="0"/>
              <a:cs typeface="CMU Concrete" panose="02000603000000000000" pitchFamily="2" charset="0"/>
            </a:endParaRPr>
          </a:p>
          <a:p>
            <a:endParaRPr lang="it-IT" b="1">
              <a:latin typeface="CMU Concrete" panose="02000603000000000000" pitchFamily="2" charset="0"/>
              <a:ea typeface="CMU Concrete" panose="02000603000000000000" pitchFamily="2" charset="0"/>
              <a:cs typeface="CMU Concrete" panose="02000603000000000000" pitchFamily="2" charset="0"/>
            </a:endParaRPr>
          </a:p>
        </p:txBody>
      </p:sp>
    </p:spTree>
    <p:extLst>
      <p:ext uri="{BB962C8B-B14F-4D97-AF65-F5344CB8AC3E}">
        <p14:creationId xmlns:p14="http://schemas.microsoft.com/office/powerpoint/2010/main" val="3245854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Describe your solution (MobileNetV2)</a:t>
            </a:r>
          </a:p>
        </p:txBody>
      </p:sp>
      <p:sp>
        <p:nvSpPr>
          <p:cNvPr id="5" name="CasellaDiTesto 4">
            <a:extLst>
              <a:ext uri="{FF2B5EF4-FFF2-40B4-BE49-F238E27FC236}">
                <a16:creationId xmlns:a16="http://schemas.microsoft.com/office/drawing/2014/main" id="{0AFCA244-E3B8-5F9F-6CA7-8021BC044638}"/>
              </a:ext>
            </a:extLst>
          </p:cNvPr>
          <p:cNvSpPr txBox="1"/>
          <p:nvPr/>
        </p:nvSpPr>
        <p:spPr>
          <a:xfrm>
            <a:off x="2272937" y="-5162"/>
            <a:ext cx="7302137" cy="923330"/>
          </a:xfrm>
          <a:prstGeom prst="rect">
            <a:avLst/>
          </a:prstGeom>
          <a:noFill/>
        </p:spPr>
        <p:txBody>
          <a:bodyPr wrap="square" rtlCol="0">
            <a:spAutoFit/>
          </a:bodyPr>
          <a:lstStyle/>
          <a:p>
            <a:r>
              <a:rPr lang="it-IT"/>
              <a:t>Remember: </a:t>
            </a:r>
          </a:p>
          <a:p>
            <a:r>
              <a:rPr lang="it-IT"/>
              <a:t>- each slide max 3 points to show. The rest will be said out loud but in this case you can just put all the comments down below in the notes!</a:t>
            </a:r>
          </a:p>
        </p:txBody>
      </p:sp>
      <p:sp>
        <p:nvSpPr>
          <p:cNvPr id="6" name="CasellaDiTesto 5">
            <a:extLst>
              <a:ext uri="{FF2B5EF4-FFF2-40B4-BE49-F238E27FC236}">
                <a16:creationId xmlns:a16="http://schemas.microsoft.com/office/drawing/2014/main" id="{69E232A1-5ABC-4398-AA20-0E3B9759897B}"/>
              </a:ext>
            </a:extLst>
          </p:cNvPr>
          <p:cNvSpPr txBox="1"/>
          <p:nvPr/>
        </p:nvSpPr>
        <p:spPr>
          <a:xfrm>
            <a:off x="146347" y="1860211"/>
            <a:ext cx="5179179" cy="4801314"/>
          </a:xfrm>
          <a:prstGeom prst="rect">
            <a:avLst/>
          </a:prstGeom>
          <a:noFill/>
        </p:spPr>
        <p:txBody>
          <a:bodyPr wrap="square" rtlCol="0">
            <a:spAutoFit/>
          </a:bodyPr>
          <a:lstStyle/>
          <a:p>
            <a:pPr marL="285750" indent="-285750">
              <a:buFont typeface="Arial" panose="020B0604020202020204" pitchFamily="34" charset="0"/>
              <a:buChar char="•"/>
            </a:pPr>
            <a:r>
              <a:rPr lang="it-IT">
                <a:latin typeface="CMU Concrete" panose="02000603000000000000" pitchFamily="2" charset="0"/>
                <a:ea typeface="CMU Concrete" panose="02000603000000000000" pitchFamily="2" charset="0"/>
                <a:cs typeface="CMU Concrete" panose="02000603000000000000" pitchFamily="2" charset="0"/>
              </a:rPr>
              <a:t>The solution involved the usage of the MobileNetV2 (1) architecture pretrained on the </a:t>
            </a:r>
            <a:r>
              <a:rPr lang="it-IT" i="1">
                <a:latin typeface="CMU Concrete" panose="02000603000000000000" pitchFamily="2" charset="0"/>
                <a:ea typeface="CMU Concrete" panose="02000603000000000000" pitchFamily="2" charset="0"/>
                <a:cs typeface="CMU Concrete" panose="02000603000000000000" pitchFamily="2" charset="0"/>
              </a:rPr>
              <a:t>Imagenet dataset </a:t>
            </a:r>
            <a:r>
              <a:rPr lang="it-IT">
                <a:latin typeface="CMU Concrete" panose="02000603000000000000" pitchFamily="2" charset="0"/>
                <a:ea typeface="CMU Concrete" panose="02000603000000000000" pitchFamily="2" charset="0"/>
                <a:cs typeface="CMU Concrete" panose="02000603000000000000" pitchFamily="2" charset="0"/>
              </a:rPr>
              <a:t>(2)</a:t>
            </a:r>
            <a:r>
              <a:rPr lang="it-IT" i="1">
                <a:latin typeface="CMU Concrete" panose="02000603000000000000" pitchFamily="2" charset="0"/>
                <a:ea typeface="CMU Concrete" panose="02000603000000000000" pitchFamily="2" charset="0"/>
                <a:cs typeface="CMU Concrete" panose="02000603000000000000" pitchFamily="2" charset="0"/>
              </a:rPr>
              <a:t> </a:t>
            </a:r>
            <a:r>
              <a:rPr lang="it-IT">
                <a:latin typeface="CMU Concrete" panose="02000603000000000000" pitchFamily="2" charset="0"/>
                <a:ea typeface="CMU Concrete" panose="02000603000000000000" pitchFamily="2" charset="0"/>
                <a:cs typeface="CMU Concrete" panose="02000603000000000000" pitchFamily="2" charset="0"/>
              </a:rPr>
              <a:t>in order to use the concept of </a:t>
            </a:r>
            <a:r>
              <a:rPr lang="it-IT" i="1">
                <a:latin typeface="CMU Concrete" panose="02000603000000000000" pitchFamily="2" charset="0"/>
                <a:ea typeface="CMU Concrete" panose="02000603000000000000" pitchFamily="2" charset="0"/>
                <a:cs typeface="CMU Concrete" panose="02000603000000000000" pitchFamily="2" charset="0"/>
              </a:rPr>
              <a:t>Transfer Learning</a:t>
            </a:r>
            <a:r>
              <a:rPr lang="it-IT">
                <a:latin typeface="CMU Concrete" panose="02000603000000000000" pitchFamily="2" charset="0"/>
                <a:ea typeface="CMU Concrete" panose="02000603000000000000" pitchFamily="2" charset="0"/>
                <a:cs typeface="CMU Concrete" panose="02000603000000000000" pitchFamily="2" charset="0"/>
              </a:rPr>
              <a:t> to apply the features learned by the model on another, bigger, dataset, on the one available in this project.</a:t>
            </a:r>
          </a:p>
          <a:p>
            <a:pPr marL="285750" indent="-285750">
              <a:buFont typeface="Arial" panose="020B0604020202020204" pitchFamily="34" charset="0"/>
              <a:buChar char="•"/>
            </a:pPr>
            <a:r>
              <a:rPr lang="en-US" i="1">
                <a:latin typeface="CMU Concrete" panose="02000603000000000000" pitchFamily="2" charset="0"/>
                <a:ea typeface="CMU Concrete" panose="02000603000000000000" pitchFamily="2" charset="0"/>
                <a:cs typeface="CMU Concrete" panose="02000603000000000000" pitchFamily="2" charset="0"/>
              </a:rPr>
              <a:t>MobileNetV2</a:t>
            </a:r>
            <a:r>
              <a:rPr lang="en-US">
                <a:latin typeface="CMU Concrete" panose="02000603000000000000" pitchFamily="2" charset="0"/>
                <a:ea typeface="CMU Concrete" panose="02000603000000000000" pitchFamily="2" charset="0"/>
                <a:cs typeface="CMU Concrete" panose="02000603000000000000" pitchFamily="2" charset="0"/>
              </a:rPr>
              <a:t> is a convolutional neural network (CNN), lightweight model that is well-suited for mobile and embedded applications, and can run efficiently on devices with limited computational resources.</a:t>
            </a:r>
            <a:endParaRPr lang="it-IT">
              <a:latin typeface="CMU Concrete" panose="02000603000000000000" pitchFamily="2" charset="0"/>
              <a:ea typeface="CMU Concrete" panose="02000603000000000000" pitchFamily="2" charset="0"/>
              <a:cs typeface="CMU Concrete" panose="02000603000000000000" pitchFamily="2" charset="0"/>
            </a:endParaRPr>
          </a:p>
          <a:p>
            <a:r>
              <a:rPr lang="it-IT" sz="2400" b="1">
                <a:latin typeface="CMU Concrete" panose="02000603000000000000" pitchFamily="2" charset="0"/>
                <a:ea typeface="CMU Concrete" panose="02000603000000000000" pitchFamily="2" charset="0"/>
                <a:cs typeface="CMU Concrete" panose="02000603000000000000" pitchFamily="2" charset="0"/>
              </a:rPr>
              <a:t>AGGIUNGERE ALTRO QUI COME COMMENTO PER QUANDO PARLI!</a:t>
            </a:r>
          </a:p>
          <a:p>
            <a:endParaRPr lang="it-IT" b="1">
              <a:latin typeface="CMU Concrete" panose="02000603000000000000" pitchFamily="2" charset="0"/>
              <a:ea typeface="CMU Concrete" panose="02000603000000000000" pitchFamily="2" charset="0"/>
              <a:cs typeface="CMU Concrete" panose="02000603000000000000" pitchFamily="2" charset="0"/>
            </a:endParaRPr>
          </a:p>
        </p:txBody>
      </p:sp>
      <p:sp>
        <p:nvSpPr>
          <p:cNvPr id="8" name="CasellaDiTesto 7">
            <a:extLst>
              <a:ext uri="{FF2B5EF4-FFF2-40B4-BE49-F238E27FC236}">
                <a16:creationId xmlns:a16="http://schemas.microsoft.com/office/drawing/2014/main" id="{35F2F5FE-5BCD-1352-9A94-5724D4E00F35}"/>
              </a:ext>
            </a:extLst>
          </p:cNvPr>
          <p:cNvSpPr txBox="1"/>
          <p:nvPr/>
        </p:nvSpPr>
        <p:spPr>
          <a:xfrm>
            <a:off x="146347" y="6416040"/>
            <a:ext cx="7245053" cy="461665"/>
          </a:xfrm>
          <a:prstGeom prst="rect">
            <a:avLst/>
          </a:prstGeom>
          <a:noFill/>
        </p:spPr>
        <p:txBody>
          <a:bodyPr wrap="square" rtlCol="0">
            <a:spAutoFit/>
          </a:bodyPr>
          <a:lstStyle/>
          <a:p>
            <a:pPr marL="228600" indent="-228600">
              <a:buAutoNum type="arabicParenBoth"/>
            </a:pPr>
            <a:r>
              <a:rPr lang="it-IT" sz="1200">
                <a:hlinkClick r:id="rId4"/>
              </a:rPr>
              <a:t>https://arxiv.org/pdf/1801.04381v4.pdf</a:t>
            </a:r>
            <a:endParaRPr lang="it-IT" sz="1200"/>
          </a:p>
          <a:p>
            <a:pPr marL="228600" indent="-228600">
              <a:buFontTx/>
              <a:buAutoNum type="arabicParenBoth"/>
            </a:pPr>
            <a:r>
              <a:rPr lang="it-IT" sz="1200">
                <a:hlinkClick r:id="rId5"/>
              </a:rPr>
              <a:t>https://www.image-net.org/</a:t>
            </a:r>
            <a:endParaRPr lang="it-IT" sz="1200"/>
          </a:p>
        </p:txBody>
      </p:sp>
      <p:pic>
        <p:nvPicPr>
          <p:cNvPr id="11" name="Immagine 10">
            <a:extLst>
              <a:ext uri="{FF2B5EF4-FFF2-40B4-BE49-F238E27FC236}">
                <a16:creationId xmlns:a16="http://schemas.microsoft.com/office/drawing/2014/main" id="{F41D4B9A-7285-F5B7-BE33-78BBD64235AB}"/>
              </a:ext>
            </a:extLst>
          </p:cNvPr>
          <p:cNvPicPr>
            <a:picLocks noChangeAspect="1"/>
          </p:cNvPicPr>
          <p:nvPr/>
        </p:nvPicPr>
        <p:blipFill>
          <a:blip r:embed="rId6"/>
          <a:stretch>
            <a:fillRect/>
          </a:stretch>
        </p:blipFill>
        <p:spPr>
          <a:xfrm>
            <a:off x="6866476" y="1121961"/>
            <a:ext cx="4725059" cy="5001323"/>
          </a:xfrm>
          <a:prstGeom prst="rect">
            <a:avLst/>
          </a:prstGeom>
        </p:spPr>
      </p:pic>
      <p:sp>
        <p:nvSpPr>
          <p:cNvPr id="14" name="CasellaDiTesto 13">
            <a:extLst>
              <a:ext uri="{FF2B5EF4-FFF2-40B4-BE49-F238E27FC236}">
                <a16:creationId xmlns:a16="http://schemas.microsoft.com/office/drawing/2014/main" id="{888CD041-C0D8-7B9C-97A9-C810FA09D326}"/>
              </a:ext>
            </a:extLst>
          </p:cNvPr>
          <p:cNvSpPr txBox="1"/>
          <p:nvPr/>
        </p:nvSpPr>
        <p:spPr>
          <a:xfrm>
            <a:off x="7962394" y="5905866"/>
            <a:ext cx="2827525" cy="584775"/>
          </a:xfrm>
          <a:prstGeom prst="rect">
            <a:avLst/>
          </a:prstGeom>
          <a:noFill/>
        </p:spPr>
        <p:txBody>
          <a:bodyPr wrap="square" rtlCol="0">
            <a:spAutoFit/>
          </a:bodyPr>
          <a:lstStyle/>
          <a:p>
            <a:r>
              <a:rPr lang="it-IT" sz="3200" b="1">
                <a:latin typeface="CMU Concrete" panose="02000603000000000000" pitchFamily="2" charset="0"/>
                <a:ea typeface="CMU Concrete" panose="02000603000000000000" pitchFamily="2" charset="0"/>
                <a:cs typeface="CMU Concrete" panose="02000603000000000000" pitchFamily="2" charset="0"/>
              </a:rPr>
              <a:t>Architecture</a:t>
            </a:r>
          </a:p>
        </p:txBody>
      </p:sp>
    </p:spTree>
    <p:extLst>
      <p:ext uri="{BB962C8B-B14F-4D97-AF65-F5344CB8AC3E}">
        <p14:creationId xmlns:p14="http://schemas.microsoft.com/office/powerpoint/2010/main" val="2041754251"/>
      </p:ext>
    </p:extLst>
  </p:cSld>
  <p:clrMapOvr>
    <a:masterClrMapping/>
  </p:clrMapOvr>
</p:sld>
</file>

<file path=ppt/theme/theme1.xml><?xml version="1.0" encoding="utf-8"?>
<a:theme xmlns:a="http://schemas.openxmlformats.org/drawingml/2006/main" name="ArchiveVTI">
  <a:themeElements>
    <a:clrScheme name="AnalogousFromLightSeedRightStep">
      <a:dk1>
        <a:srgbClr val="000000"/>
      </a:dk1>
      <a:lt1>
        <a:srgbClr val="FFFFFF"/>
      </a:lt1>
      <a:dk2>
        <a:srgbClr val="413424"/>
      </a:dk2>
      <a:lt2>
        <a:srgbClr val="E2E5E8"/>
      </a:lt2>
      <a:accent1>
        <a:srgbClr val="D19651"/>
      </a:accent1>
      <a:accent2>
        <a:srgbClr val="A9A64F"/>
      </a:accent2>
      <a:accent3>
        <a:srgbClr val="90AB63"/>
      </a:accent3>
      <a:accent4>
        <a:srgbClr val="66B253"/>
      </a:accent4>
      <a:accent5>
        <a:srgbClr val="58B46B"/>
      </a:accent5>
      <a:accent6>
        <a:srgbClr val="53B28E"/>
      </a:accent6>
      <a:hlink>
        <a:srgbClr val="6283AA"/>
      </a:hlink>
      <a:folHlink>
        <a:srgbClr val="7F7F7F"/>
      </a:folHlink>
    </a:clrScheme>
    <a:fontScheme name="Custom 170">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veVTI" id="{514BDC9F-20AC-40CA-9FE7-B30987BCD2D4}" vid="{D8FA1533-D953-46ED-B2C7-B32AF1BED7A8}"/>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376</TotalTime>
  <Words>1572</Words>
  <Application>Microsoft Office PowerPoint</Application>
  <PresentationFormat>Widescreen</PresentationFormat>
  <Paragraphs>128</Paragraphs>
  <Slides>19</Slides>
  <Notes>8</Notes>
  <HiddenSlides>1</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19</vt:i4>
      </vt:variant>
    </vt:vector>
  </HeadingPairs>
  <TitlesOfParts>
    <vt:vector size="25" baseType="lpstr">
      <vt:lpstr>Arial</vt:lpstr>
      <vt:lpstr>Bembo</vt:lpstr>
      <vt:lpstr>Calibri</vt:lpstr>
      <vt:lpstr>CMU Concrete</vt:lpstr>
      <vt:lpstr>Söhne</vt:lpstr>
      <vt:lpstr>ArchiveVTI</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a.maccario1@campus.unimib.it</dc:creator>
  <cp:lastModifiedBy>a.maccario1@campus.unimib.it</cp:lastModifiedBy>
  <cp:revision>24</cp:revision>
  <dcterms:created xsi:type="dcterms:W3CDTF">2022-11-04T20:27:10Z</dcterms:created>
  <dcterms:modified xsi:type="dcterms:W3CDTF">2023-01-06T15:04:32Z</dcterms:modified>
</cp:coreProperties>
</file>